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02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74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919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29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026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3406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5014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83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285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327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8610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12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90D9-92BF-4EF5-AE9F-3D99E808AA9B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8928-CB84-4ECC-B5EE-A3EA2C463D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575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群組 37"/>
          <p:cNvGrpSpPr/>
          <p:nvPr/>
        </p:nvGrpSpPr>
        <p:grpSpPr>
          <a:xfrm>
            <a:off x="1419817" y="546468"/>
            <a:ext cx="8847589" cy="3263822"/>
            <a:chOff x="1419817" y="546468"/>
            <a:chExt cx="8847589" cy="3263822"/>
          </a:xfrm>
        </p:grpSpPr>
        <p:cxnSp>
          <p:nvCxnSpPr>
            <p:cNvPr id="13" name="直線接點 12"/>
            <p:cNvCxnSpPr/>
            <p:nvPr/>
          </p:nvCxnSpPr>
          <p:spPr>
            <a:xfrm flipV="1">
              <a:off x="2081508" y="1634714"/>
              <a:ext cx="8168481" cy="26128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2098925" y="3755249"/>
              <a:ext cx="8168481" cy="26128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10249988" y="1599878"/>
              <a:ext cx="0" cy="2172789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81506" y="2158160"/>
              <a:ext cx="4354" cy="165213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流程圖: 接點 22"/>
            <p:cNvSpPr/>
            <p:nvPr/>
          </p:nvSpPr>
          <p:spPr>
            <a:xfrm>
              <a:off x="1946683" y="1896905"/>
              <a:ext cx="269646" cy="278674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19817" y="546468"/>
              <a:ext cx="1323383" cy="1323383"/>
            </a:xfrm>
            <a:prstGeom prst="rect">
              <a:avLst/>
            </a:prstGeom>
          </p:spPr>
        </p:pic>
      </p:grpSp>
      <p:sp>
        <p:nvSpPr>
          <p:cNvPr id="24" name="矩形 23"/>
          <p:cNvSpPr/>
          <p:nvPr/>
        </p:nvSpPr>
        <p:spPr>
          <a:xfrm>
            <a:off x="2480360" y="2072748"/>
            <a:ext cx="75841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b="1" dirty="0">
                <a:solidFill>
                  <a:schemeClr val="accent4">
                    <a:lumMod val="75000"/>
                  </a:schemeClr>
                </a:solidFill>
              </a:rPr>
              <a:t>創新創業管理學程</a:t>
            </a:r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4" r="4158"/>
          <a:stretch/>
        </p:blipFill>
        <p:spPr>
          <a:xfrm rot="10800000">
            <a:off x="2952201" y="3720115"/>
            <a:ext cx="6174381" cy="1844659"/>
          </a:xfrm>
          <a:prstGeom prst="rect">
            <a:avLst/>
          </a:prstGeom>
        </p:spPr>
      </p:pic>
      <p:sp>
        <p:nvSpPr>
          <p:cNvPr id="27" name="文字方塊 26"/>
          <p:cNvSpPr txBox="1"/>
          <p:nvPr/>
        </p:nvSpPr>
        <p:spPr>
          <a:xfrm>
            <a:off x="3097591" y="441075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latin typeface="細明體" panose="02020509000000000000" pitchFamily="49" charset="-120"/>
                <a:ea typeface="細明體" panose="02020509000000000000" pitchFamily="49" charset="-120"/>
                <a:cs typeface="Segoe UI Black" panose="020B0A02040204020203" pitchFamily="34" charset="0"/>
              </a:rPr>
              <a:t>開設單位</a:t>
            </a:r>
            <a:endParaRPr lang="zh-TW" altLang="en-US" sz="2000" b="1" dirty="0">
              <a:latin typeface="細明體" panose="02020509000000000000" pitchFamily="49" charset="-120"/>
              <a:ea typeface="細明體" panose="02020509000000000000" pitchFamily="49" charset="-120"/>
              <a:cs typeface="Segoe UI Black" panose="020B0A02040204020203" pitchFamily="34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4409332" y="4389967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  <a:cs typeface="Segoe UI Black" panose="020B0A02040204020203" pitchFamily="34" charset="0"/>
              </a:rPr>
              <a:t>醫務管理暨醫療資訊學系</a:t>
            </a:r>
          </a:p>
        </p:txBody>
      </p:sp>
      <p:pic>
        <p:nvPicPr>
          <p:cNvPr id="29" name="圖片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4" r="4158"/>
          <a:stretch/>
        </p:blipFill>
        <p:spPr>
          <a:xfrm rot="10800000">
            <a:off x="2952202" y="4922230"/>
            <a:ext cx="6174380" cy="1844659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3044221" y="562911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latin typeface="細明體" panose="02020509000000000000" pitchFamily="49" charset="-120"/>
                <a:ea typeface="細明體" panose="02020509000000000000" pitchFamily="49" charset="-120"/>
                <a:cs typeface="Segoe UI Black" panose="020B0A02040204020203" pitchFamily="34" charset="0"/>
              </a:rPr>
              <a:t>學</a:t>
            </a:r>
            <a:r>
              <a:rPr lang="zh-TW" altLang="en-US" sz="2000" b="1" dirty="0">
                <a:latin typeface="細明體" panose="02020509000000000000" pitchFamily="49" charset="-120"/>
                <a:ea typeface="細明體" panose="02020509000000000000" pitchFamily="49" charset="-120"/>
                <a:cs typeface="Segoe UI Black" panose="020B0A02040204020203" pitchFamily="34" charset="0"/>
              </a:rPr>
              <a:t>程</a:t>
            </a:r>
            <a:r>
              <a:rPr lang="zh-TW" altLang="en-US" sz="2000" b="1" dirty="0" smtClean="0">
                <a:latin typeface="細明體" panose="02020509000000000000" pitchFamily="49" charset="-120"/>
                <a:ea typeface="細明體" panose="02020509000000000000" pitchFamily="49" charset="-120"/>
                <a:cs typeface="Segoe UI Black" panose="020B0A02040204020203" pitchFamily="34" charset="0"/>
              </a:rPr>
              <a:t>負責人</a:t>
            </a:r>
            <a:endParaRPr lang="zh-TW" altLang="en-US" sz="2000" b="1" dirty="0">
              <a:latin typeface="細明體" panose="02020509000000000000" pitchFamily="49" charset="-120"/>
              <a:ea typeface="細明體" panose="02020509000000000000" pitchFamily="49" charset="-120"/>
              <a:cs typeface="Segoe UI Black" panose="020B0A02040204020203" pitchFamily="34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097308" y="5564775"/>
            <a:ext cx="251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  <a:cs typeface="Segoe UI Black" panose="020B0A02040204020203" pitchFamily="34" charset="0"/>
              </a:rPr>
              <a:t>高浩雲 副教授</a:t>
            </a:r>
            <a:endParaRPr lang="zh-TW" altLang="en-US" sz="2800" b="1" dirty="0">
              <a:latin typeface="細明體" panose="02020509000000000000" pitchFamily="49" charset="-120"/>
              <a:ea typeface="細明體" panose="02020509000000000000" pitchFamily="49" charset="-120"/>
              <a:cs typeface="Segoe UI Black" panose="020B0A02040204020203" pitchFamily="34" charset="0"/>
            </a:endParaRPr>
          </a:p>
        </p:txBody>
      </p:sp>
      <p:cxnSp>
        <p:nvCxnSpPr>
          <p:cNvPr id="33" name="直線接點 32"/>
          <p:cNvCxnSpPr/>
          <p:nvPr/>
        </p:nvCxnSpPr>
        <p:spPr>
          <a:xfrm flipH="1">
            <a:off x="2508069" y="3813607"/>
            <a:ext cx="8708" cy="203095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endCxn id="26" idx="3"/>
          </p:cNvCxnSpPr>
          <p:nvPr/>
        </p:nvCxnSpPr>
        <p:spPr>
          <a:xfrm>
            <a:off x="2514677" y="4641589"/>
            <a:ext cx="437524" cy="85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2515727" y="5809724"/>
            <a:ext cx="43647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986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53724" y="209424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/>
              <a:t>創新創業管理學程</a:t>
            </a:r>
            <a:endParaRPr lang="zh-TW" altLang="en-US" sz="6000" b="1" dirty="0"/>
          </a:p>
        </p:txBody>
      </p:sp>
      <p:grpSp>
        <p:nvGrpSpPr>
          <p:cNvPr id="16" name="群組 15"/>
          <p:cNvGrpSpPr/>
          <p:nvPr/>
        </p:nvGrpSpPr>
        <p:grpSpPr>
          <a:xfrm>
            <a:off x="207818" y="1942629"/>
            <a:ext cx="11923877" cy="4661366"/>
            <a:chOff x="207818" y="1942629"/>
            <a:chExt cx="11923877" cy="4661366"/>
          </a:xfrm>
        </p:grpSpPr>
        <p:sp>
          <p:nvSpPr>
            <p:cNvPr id="3" name="橢圓 2"/>
            <p:cNvSpPr/>
            <p:nvPr/>
          </p:nvSpPr>
          <p:spPr>
            <a:xfrm>
              <a:off x="5265333" y="3466681"/>
              <a:ext cx="1075173" cy="106512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" name="直線接點 6"/>
            <p:cNvCxnSpPr/>
            <p:nvPr/>
          </p:nvCxnSpPr>
          <p:spPr>
            <a:xfrm flipH="1">
              <a:off x="6183051" y="3466681"/>
              <a:ext cx="157455" cy="155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>
              <a:off x="5363635" y="4441371"/>
              <a:ext cx="149542" cy="210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6324426" y="3466681"/>
              <a:ext cx="2949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5054598" y="4651466"/>
              <a:ext cx="3067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54761" y="3561660"/>
              <a:ext cx="896316" cy="896316"/>
            </a:xfrm>
            <a:prstGeom prst="rect">
              <a:avLst/>
            </a:prstGeom>
          </p:spPr>
        </p:pic>
        <p:sp>
          <p:nvSpPr>
            <p:cNvPr id="26" name="直線圖說文字 2 (加上框線和強調線) 25"/>
            <p:cNvSpPr/>
            <p:nvPr/>
          </p:nvSpPr>
          <p:spPr>
            <a:xfrm>
              <a:off x="8115541" y="2449548"/>
              <a:ext cx="1341456" cy="472273"/>
            </a:xfrm>
            <a:prstGeom prst="accentBorderCallout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選修課程</a:t>
              </a:r>
              <a:endParaRPr lang="zh-TW" altLang="en-US" dirty="0"/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8234231" y="2702290"/>
              <a:ext cx="20097" cy="35113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字方塊 29"/>
            <p:cNvSpPr txBox="1"/>
            <p:nvPr/>
          </p:nvSpPr>
          <p:spPr>
            <a:xfrm>
              <a:off x="8341744" y="2956843"/>
              <a:ext cx="3789951" cy="3647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TW" sz="2400" dirty="0" smtClean="0"/>
                <a:t>8</a:t>
              </a:r>
              <a:r>
                <a:rPr lang="zh-TW" altLang="en-US" sz="2400" dirty="0" smtClean="0"/>
                <a:t>個學系、通識中心共開設</a:t>
              </a:r>
              <a:r>
                <a:rPr lang="en-US" altLang="zh-TW" sz="2400" dirty="0" smtClean="0"/>
                <a:t>34</a:t>
              </a:r>
              <a:r>
                <a:rPr lang="zh-TW" altLang="en-US" sz="2400" dirty="0" smtClean="0"/>
                <a:t>門課專業課程。</a:t>
              </a:r>
              <a:endParaRPr lang="en-US" altLang="zh-TW" sz="2400" dirty="0" smtClean="0"/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TW" sz="2400" dirty="0" smtClean="0"/>
                <a:t>9</a:t>
              </a:r>
              <a:r>
                <a:rPr lang="zh-TW" altLang="en-US" sz="2400" dirty="0" smtClean="0"/>
                <a:t>門由各學系所開設跨領域科目。</a:t>
              </a:r>
              <a:endParaRPr lang="en-US" altLang="zh-TW" sz="2400" dirty="0" smtClean="0"/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TW" altLang="en-US" sz="2400" dirty="0" smtClean="0"/>
                <a:t>主要涵蓋醫學院、健康科學院、人文社會科學院、護理學院、口腔醫學、通識中心。</a:t>
              </a:r>
              <a:endParaRPr lang="en-US" altLang="zh-TW" sz="2400" dirty="0" smtClean="0"/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TW" sz="2400" b="1" dirty="0" smtClean="0"/>
                <a:t>13</a:t>
              </a:r>
              <a:r>
                <a:rPr lang="zh-TW" altLang="en-US" sz="2400" b="1" dirty="0" smtClean="0"/>
                <a:t>門中山大學選修課程</a:t>
              </a:r>
              <a:r>
                <a:rPr lang="zh-TW" altLang="en-US" sz="2400" dirty="0" smtClean="0"/>
                <a:t>。</a:t>
              </a:r>
              <a:endParaRPr lang="zh-TW" altLang="en-US" sz="2400" dirty="0"/>
            </a:p>
          </p:txBody>
        </p:sp>
        <p:cxnSp>
          <p:nvCxnSpPr>
            <p:cNvPr id="32" name="直線接點 31"/>
            <p:cNvCxnSpPr/>
            <p:nvPr/>
          </p:nvCxnSpPr>
          <p:spPr>
            <a:xfrm flipH="1" flipV="1">
              <a:off x="3429348" y="2971976"/>
              <a:ext cx="12417" cy="2461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肘形接點 44"/>
            <p:cNvCxnSpPr/>
            <p:nvPr/>
          </p:nvCxnSpPr>
          <p:spPr>
            <a:xfrm rot="16200000" flipH="1">
              <a:off x="6875171" y="3728934"/>
              <a:ext cx="518269" cy="361696"/>
            </a:xfrm>
            <a:prstGeom prst="bentConnector3">
              <a:avLst>
                <a:gd name="adj1" fmla="val 10041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字方塊 32"/>
            <p:cNvSpPr txBox="1"/>
            <p:nvPr/>
          </p:nvSpPr>
          <p:spPr>
            <a:xfrm>
              <a:off x="207818" y="2932434"/>
              <a:ext cx="3338677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TW" sz="2400" dirty="0" smtClean="0"/>
                <a:t>4</a:t>
              </a:r>
              <a:r>
                <a:rPr lang="zh-TW" altLang="en-US" sz="2400" dirty="0" smtClean="0"/>
                <a:t>個學系、通識中心共開設</a:t>
              </a:r>
              <a:r>
                <a:rPr lang="en-US" altLang="zh-TW" sz="2400" dirty="0" smtClean="0"/>
                <a:t>8</a:t>
              </a:r>
              <a:r>
                <a:rPr lang="zh-TW" altLang="en-US" sz="2400" dirty="0" smtClean="0"/>
                <a:t>門課課程。</a:t>
              </a:r>
              <a:endParaRPr lang="en-US" altLang="zh-TW" sz="2400" dirty="0" smtClean="0"/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TW" altLang="en-US" sz="2400" dirty="0" smtClean="0"/>
                <a:t>主要涵蓋生命科學院、健康科學院、通識中心。</a:t>
              </a:r>
              <a:endParaRPr lang="en-US" altLang="zh-TW" sz="2400" dirty="0" smtClean="0"/>
            </a:p>
            <a:p>
              <a:endParaRPr lang="zh-TW" altLang="en-US" dirty="0"/>
            </a:p>
          </p:txBody>
        </p:sp>
        <p:grpSp>
          <p:nvGrpSpPr>
            <p:cNvPr id="15" name="群組 14"/>
            <p:cNvGrpSpPr/>
            <p:nvPr/>
          </p:nvGrpSpPr>
          <p:grpSpPr>
            <a:xfrm>
              <a:off x="2262954" y="5185826"/>
              <a:ext cx="1286189" cy="506916"/>
              <a:chOff x="2262954" y="5185826"/>
              <a:chExt cx="1286189" cy="506916"/>
            </a:xfrm>
          </p:grpSpPr>
          <p:sp>
            <p:nvSpPr>
              <p:cNvPr id="27" name="直線圖說文字 2 (加上框線和強調線) 26"/>
              <p:cNvSpPr/>
              <p:nvPr/>
            </p:nvSpPr>
            <p:spPr>
              <a:xfrm rot="10800000">
                <a:off x="2262954" y="5185826"/>
                <a:ext cx="1286189" cy="506916"/>
              </a:xfrm>
              <a:prstGeom prst="accentBorderCallout2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文字方塊 35"/>
              <p:cNvSpPr txBox="1"/>
              <p:nvPr/>
            </p:nvSpPr>
            <p:spPr>
              <a:xfrm>
                <a:off x="2352050" y="5253039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dirty="0" smtClean="0">
                    <a:solidFill>
                      <a:schemeClr val="bg1"/>
                    </a:solidFill>
                  </a:rPr>
                  <a:t>核心課程</a:t>
                </a:r>
                <a:endParaRPr lang="zh-TW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流程圖: 接點 50"/>
            <p:cNvSpPr/>
            <p:nvPr/>
          </p:nvSpPr>
          <p:spPr>
            <a:xfrm>
              <a:off x="7195419" y="4009818"/>
              <a:ext cx="251188" cy="328391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2" name="群組 51"/>
            <p:cNvGrpSpPr/>
            <p:nvPr/>
          </p:nvGrpSpPr>
          <p:grpSpPr>
            <a:xfrm>
              <a:off x="6620504" y="2833087"/>
              <a:ext cx="1075173" cy="1065126"/>
              <a:chOff x="7154422" y="2703007"/>
              <a:chExt cx="1075173" cy="1065126"/>
            </a:xfrm>
          </p:grpSpPr>
          <p:sp>
            <p:nvSpPr>
              <p:cNvPr id="20" name="橢圓 19"/>
              <p:cNvSpPr/>
              <p:nvPr/>
            </p:nvSpPr>
            <p:spPr>
              <a:xfrm>
                <a:off x="7154422" y="2703007"/>
                <a:ext cx="1075173" cy="1065126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7223753" y="2758799"/>
                <a:ext cx="956606" cy="956606"/>
              </a:xfrm>
              <a:prstGeom prst="rect">
                <a:avLst/>
              </a:prstGeom>
            </p:spPr>
          </p:pic>
        </p:grpSp>
        <p:cxnSp>
          <p:nvCxnSpPr>
            <p:cNvPr id="60" name="肘形接點 59"/>
            <p:cNvCxnSpPr/>
            <p:nvPr/>
          </p:nvCxnSpPr>
          <p:spPr>
            <a:xfrm rot="16200000" flipH="1">
              <a:off x="4042571" y="3796295"/>
              <a:ext cx="529540" cy="427047"/>
            </a:xfrm>
            <a:prstGeom prst="bentConnector3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7" name="流程圖: 接點 56"/>
            <p:cNvSpPr/>
            <p:nvPr/>
          </p:nvSpPr>
          <p:spPr>
            <a:xfrm>
              <a:off x="3928750" y="3544673"/>
              <a:ext cx="251188" cy="248510"/>
            </a:xfrm>
            <a:prstGeom prst="flowChartConnecto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3" name="肘形接點 62"/>
            <p:cNvCxnSpPr/>
            <p:nvPr/>
          </p:nvCxnSpPr>
          <p:spPr>
            <a:xfrm>
              <a:off x="6189746" y="4355375"/>
              <a:ext cx="418012" cy="296091"/>
            </a:xfrm>
            <a:prstGeom prst="bentConnector3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肘形接點 64"/>
            <p:cNvCxnSpPr/>
            <p:nvPr/>
          </p:nvCxnSpPr>
          <p:spPr>
            <a:xfrm>
              <a:off x="5239149" y="3214173"/>
              <a:ext cx="326571" cy="294825"/>
            </a:xfrm>
            <a:prstGeom prst="bentConnector3">
              <a:avLst>
                <a:gd name="adj1" fmla="val 10333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流程圖: 接點 66"/>
            <p:cNvSpPr/>
            <p:nvPr/>
          </p:nvSpPr>
          <p:spPr>
            <a:xfrm>
              <a:off x="6612845" y="4540966"/>
              <a:ext cx="204958" cy="231111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4363482" y="1942629"/>
              <a:ext cx="2236510" cy="4001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TW" altLang="en-US" sz="2000" dirty="0" smtClean="0"/>
                <a:t>課程豐富涵蓋性高</a:t>
              </a:r>
              <a:endParaRPr lang="zh-TW" altLang="en-US" sz="2000" dirty="0"/>
            </a:p>
          </p:txBody>
        </p:sp>
        <p:cxnSp>
          <p:nvCxnSpPr>
            <p:cNvPr id="71" name="直線接點 70"/>
            <p:cNvCxnSpPr/>
            <p:nvPr/>
          </p:nvCxnSpPr>
          <p:spPr>
            <a:xfrm>
              <a:off x="5140618" y="2342739"/>
              <a:ext cx="7503" cy="7964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流程圖: 接點 67"/>
            <p:cNvSpPr/>
            <p:nvPr/>
          </p:nvSpPr>
          <p:spPr>
            <a:xfrm>
              <a:off x="5034191" y="3098616"/>
              <a:ext cx="204958" cy="231111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6" name="群組 55"/>
            <p:cNvGrpSpPr/>
            <p:nvPr/>
          </p:nvGrpSpPr>
          <p:grpSpPr>
            <a:xfrm>
              <a:off x="4010311" y="4215646"/>
              <a:ext cx="1075173" cy="1065126"/>
              <a:chOff x="3577209" y="4224851"/>
              <a:chExt cx="1075173" cy="1065126"/>
            </a:xfrm>
          </p:grpSpPr>
          <p:sp>
            <p:nvSpPr>
              <p:cNvPr id="21" name="橢圓 20"/>
              <p:cNvSpPr/>
              <p:nvPr/>
            </p:nvSpPr>
            <p:spPr>
              <a:xfrm>
                <a:off x="3577209" y="4224851"/>
                <a:ext cx="1075173" cy="1065126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24" name="圖片 2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669647" y="4314280"/>
                <a:ext cx="906364" cy="90636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xmlns="" val="4183813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853724" y="209424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/>
              <a:t>創新創業管理學程</a:t>
            </a:r>
            <a:endParaRPr lang="zh-TW" altLang="en-US" sz="6000" b="1" dirty="0"/>
          </a:p>
        </p:txBody>
      </p:sp>
      <p:grpSp>
        <p:nvGrpSpPr>
          <p:cNvPr id="27" name="群組 26"/>
          <p:cNvGrpSpPr/>
          <p:nvPr/>
        </p:nvGrpSpPr>
        <p:grpSpPr>
          <a:xfrm>
            <a:off x="320538" y="1032610"/>
            <a:ext cx="11661112" cy="1857423"/>
            <a:chOff x="320538" y="1032610"/>
            <a:chExt cx="11661112" cy="1857423"/>
          </a:xfrm>
        </p:grpSpPr>
        <p:sp>
          <p:nvSpPr>
            <p:cNvPr id="13" name="矩形 12"/>
            <p:cNvSpPr/>
            <p:nvPr/>
          </p:nvSpPr>
          <p:spPr>
            <a:xfrm>
              <a:off x="787785" y="1519956"/>
              <a:ext cx="11193865" cy="13700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878222" y="1595144"/>
              <a:ext cx="111034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TW" altLang="en-US" sz="2400" dirty="0" smtClean="0"/>
                <a:t>     課程主在於針對具有專業知識的學生。解答有關創業的疑慮。從創業實務的觀點由淺而深、由基本的概念到實務的分享，逐步的引導學生去思考創業各個階段所面臨的相關問題。</a:t>
              </a:r>
              <a:endParaRPr lang="en-US" altLang="zh-TW" sz="2400" dirty="0" smtClean="0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1070263" y="1067991"/>
              <a:ext cx="1205346" cy="36933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TW" altLang="en-US" dirty="0" smtClean="0"/>
                <a:t>學程方向</a:t>
              </a:r>
              <a:endParaRPr lang="zh-TW" altLang="en-US" dirty="0"/>
            </a:p>
          </p:txBody>
        </p:sp>
        <p:grpSp>
          <p:nvGrpSpPr>
            <p:cNvPr id="3" name="群組 2"/>
            <p:cNvGrpSpPr/>
            <p:nvPr/>
          </p:nvGrpSpPr>
          <p:grpSpPr>
            <a:xfrm>
              <a:off x="320538" y="1032610"/>
              <a:ext cx="904352" cy="944545"/>
              <a:chOff x="320538" y="1032610"/>
              <a:chExt cx="904352" cy="944545"/>
            </a:xfrm>
          </p:grpSpPr>
          <p:sp>
            <p:nvSpPr>
              <p:cNvPr id="14" name="橢圓 13"/>
              <p:cNvSpPr/>
              <p:nvPr/>
            </p:nvSpPr>
            <p:spPr>
              <a:xfrm>
                <a:off x="320538" y="1032610"/>
                <a:ext cx="904352" cy="94454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84768" y="1116939"/>
                <a:ext cx="788616" cy="788616"/>
              </a:xfrm>
              <a:prstGeom prst="rect">
                <a:avLst/>
              </a:prstGeom>
            </p:spPr>
          </p:pic>
        </p:grpSp>
      </p:grpSp>
      <p:grpSp>
        <p:nvGrpSpPr>
          <p:cNvPr id="29" name="群組 28"/>
          <p:cNvGrpSpPr/>
          <p:nvPr/>
        </p:nvGrpSpPr>
        <p:grpSpPr>
          <a:xfrm>
            <a:off x="320538" y="2965221"/>
            <a:ext cx="11661112" cy="2373031"/>
            <a:chOff x="320538" y="2965221"/>
            <a:chExt cx="11661112" cy="2373031"/>
          </a:xfrm>
        </p:grpSpPr>
        <p:sp>
          <p:nvSpPr>
            <p:cNvPr id="7" name="矩形 6"/>
            <p:cNvSpPr/>
            <p:nvPr/>
          </p:nvSpPr>
          <p:spPr>
            <a:xfrm>
              <a:off x="787785" y="3452567"/>
              <a:ext cx="11193865" cy="165340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933486" y="3491593"/>
              <a:ext cx="10902461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/>
                <a:t>     另外藉由學者與創業家的經驗分享，提供創業相關的基本概念及實務經驗；透過個案實踐的過程，激發學生創新及創業主動精神；讓「創業的種子」深植於學生未來所從事的各項生技醫療產業之中，於累積專業知識之餘，還能不時思考其產業化的價值及可行性。</a:t>
              </a:r>
            </a:p>
            <a:p>
              <a:endParaRPr lang="zh-TW" altLang="en-US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1070263" y="3006532"/>
              <a:ext cx="120534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TW" altLang="en-US" dirty="0" smtClean="0"/>
                <a:t>學程特色</a:t>
              </a:r>
              <a:endParaRPr lang="zh-TW" altLang="en-US" dirty="0"/>
            </a:p>
          </p:txBody>
        </p:sp>
        <p:grpSp>
          <p:nvGrpSpPr>
            <p:cNvPr id="18" name="群組 17"/>
            <p:cNvGrpSpPr/>
            <p:nvPr/>
          </p:nvGrpSpPr>
          <p:grpSpPr>
            <a:xfrm>
              <a:off x="320538" y="2965221"/>
              <a:ext cx="904352" cy="944545"/>
              <a:chOff x="320538" y="2965221"/>
              <a:chExt cx="904352" cy="944545"/>
            </a:xfrm>
          </p:grpSpPr>
          <p:sp>
            <p:nvSpPr>
              <p:cNvPr id="8" name="橢圓 7"/>
              <p:cNvSpPr/>
              <p:nvPr/>
            </p:nvSpPr>
            <p:spPr>
              <a:xfrm>
                <a:off x="320538" y="2965221"/>
                <a:ext cx="904352" cy="94454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0" name="圖片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86182" y="3047279"/>
                <a:ext cx="785784" cy="785784"/>
              </a:xfrm>
              <a:prstGeom prst="rect">
                <a:avLst/>
              </a:prstGeom>
            </p:spPr>
          </p:pic>
        </p:grpSp>
      </p:grpSp>
      <p:grpSp>
        <p:nvGrpSpPr>
          <p:cNvPr id="31" name="群組 30"/>
          <p:cNvGrpSpPr/>
          <p:nvPr/>
        </p:nvGrpSpPr>
        <p:grpSpPr>
          <a:xfrm>
            <a:off x="320538" y="5145774"/>
            <a:ext cx="11661112" cy="1461027"/>
            <a:chOff x="320538" y="5145774"/>
            <a:chExt cx="11661112" cy="1461027"/>
          </a:xfrm>
        </p:grpSpPr>
        <p:sp>
          <p:nvSpPr>
            <p:cNvPr id="23" name="矩形 22"/>
            <p:cNvSpPr/>
            <p:nvPr/>
          </p:nvSpPr>
          <p:spPr>
            <a:xfrm>
              <a:off x="787785" y="5633121"/>
              <a:ext cx="11193865" cy="9736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878222" y="5708308"/>
              <a:ext cx="111034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TW" altLang="en-US" sz="2400" dirty="0" smtClean="0"/>
                <a:t>     本學程之學分數規定為必修</a:t>
              </a:r>
              <a:r>
                <a:rPr lang="en-US" altLang="zh-TW" sz="2400" dirty="0" smtClean="0"/>
                <a:t>(</a:t>
              </a:r>
              <a:r>
                <a:rPr lang="zh-TW" altLang="en-US" sz="2400" dirty="0" smtClean="0"/>
                <a:t>核心課程</a:t>
              </a:r>
              <a:r>
                <a:rPr lang="en-US" altLang="zh-TW" sz="2400" dirty="0" smtClean="0"/>
                <a:t>)4</a:t>
              </a:r>
              <a:r>
                <a:rPr lang="zh-TW" altLang="en-US" sz="2400" dirty="0" smtClean="0"/>
                <a:t>學分，選修</a:t>
              </a:r>
              <a:r>
                <a:rPr lang="en-US" altLang="zh-TW" sz="2400" dirty="0" smtClean="0"/>
                <a:t>16</a:t>
              </a:r>
              <a:r>
                <a:rPr lang="zh-TW" altLang="en-US" sz="2400" dirty="0" smtClean="0"/>
                <a:t>學分，</a:t>
              </a:r>
              <a:r>
                <a:rPr lang="zh-TW" altLang="zh-TW" sz="2400" dirty="0"/>
                <a:t>滿</a:t>
              </a:r>
              <a:r>
                <a:rPr lang="en-US" altLang="zh-TW" sz="2400" dirty="0"/>
                <a:t>20</a:t>
              </a:r>
              <a:r>
                <a:rPr lang="zh-TW" altLang="zh-TW" sz="2400" dirty="0"/>
                <a:t>學分即可獲得學程</a:t>
              </a:r>
              <a:r>
                <a:rPr lang="zh-TW" altLang="zh-TW" sz="2400" dirty="0" smtClean="0"/>
                <a:t>證明書</a:t>
              </a:r>
              <a:r>
                <a:rPr lang="zh-TW" altLang="en-US" sz="2400" dirty="0" smtClean="0"/>
                <a:t>。</a:t>
              </a:r>
              <a:endParaRPr lang="en-US" altLang="zh-TW" sz="2400" dirty="0" smtClean="0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1070263" y="5189434"/>
              <a:ext cx="1205346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TW" altLang="en-US" dirty="0" smtClean="0"/>
                <a:t>學程證明</a:t>
              </a:r>
              <a:endParaRPr lang="zh-TW" altLang="en-US" dirty="0"/>
            </a:p>
          </p:txBody>
        </p:sp>
        <p:grpSp>
          <p:nvGrpSpPr>
            <p:cNvPr id="30" name="群組 29"/>
            <p:cNvGrpSpPr/>
            <p:nvPr/>
          </p:nvGrpSpPr>
          <p:grpSpPr>
            <a:xfrm>
              <a:off x="320538" y="5145774"/>
              <a:ext cx="904352" cy="944545"/>
              <a:chOff x="320538" y="5145774"/>
              <a:chExt cx="904352" cy="944545"/>
            </a:xfrm>
          </p:grpSpPr>
          <p:sp>
            <p:nvSpPr>
              <p:cNvPr id="24" name="橢圓 23"/>
              <p:cNvSpPr/>
              <p:nvPr/>
            </p:nvSpPr>
            <p:spPr>
              <a:xfrm>
                <a:off x="320538" y="5145774"/>
                <a:ext cx="904352" cy="94454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89870" y="5230180"/>
                <a:ext cx="785784" cy="78578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xmlns="" val="3001097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53724" y="209424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/>
              <a:t>創新創業管理學程</a:t>
            </a:r>
            <a:endParaRPr lang="zh-TW" altLang="en-US" sz="6000" b="1" dirty="0"/>
          </a:p>
        </p:txBody>
      </p:sp>
      <p:grpSp>
        <p:nvGrpSpPr>
          <p:cNvPr id="7" name="群組 6"/>
          <p:cNvGrpSpPr/>
          <p:nvPr/>
        </p:nvGrpSpPr>
        <p:grpSpPr>
          <a:xfrm>
            <a:off x="879231" y="1302666"/>
            <a:ext cx="10897437" cy="2556043"/>
            <a:chOff x="26383" y="1513914"/>
            <a:chExt cx="10084914" cy="2267216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51868"/>
            <a:stretch/>
          </p:blipFill>
          <p:spPr>
            <a:xfrm rot="10800000">
              <a:off x="26383" y="1513914"/>
              <a:ext cx="3354759" cy="2267215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367" b="3646"/>
            <a:stretch/>
          </p:blipFill>
          <p:spPr>
            <a:xfrm>
              <a:off x="3381142" y="1514261"/>
              <a:ext cx="3371350" cy="2266869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823" b="50770"/>
            <a:stretch/>
          </p:blipFill>
          <p:spPr>
            <a:xfrm>
              <a:off x="6752492" y="1513914"/>
              <a:ext cx="3358805" cy="2267216"/>
            </a:xfrm>
            <a:prstGeom prst="rect">
              <a:avLst/>
            </a:prstGeom>
          </p:spPr>
        </p:pic>
      </p:grpSp>
      <p:grpSp>
        <p:nvGrpSpPr>
          <p:cNvPr id="10" name="群組 9"/>
          <p:cNvGrpSpPr/>
          <p:nvPr/>
        </p:nvGrpSpPr>
        <p:grpSpPr>
          <a:xfrm>
            <a:off x="321547" y="3615036"/>
            <a:ext cx="11455121" cy="2594845"/>
            <a:chOff x="320538" y="1685741"/>
            <a:chExt cx="11661112" cy="2676335"/>
          </a:xfrm>
        </p:grpSpPr>
        <p:grpSp>
          <p:nvGrpSpPr>
            <p:cNvPr id="11" name="群組 10"/>
            <p:cNvGrpSpPr/>
            <p:nvPr/>
          </p:nvGrpSpPr>
          <p:grpSpPr>
            <a:xfrm>
              <a:off x="320538" y="1685741"/>
              <a:ext cx="11661112" cy="2676335"/>
              <a:chOff x="-80386" y="3054699"/>
              <a:chExt cx="11661112" cy="2676335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477298" y="3542045"/>
                <a:ext cx="11103428" cy="218898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-80386" y="3054699"/>
                <a:ext cx="904352" cy="94454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2" name="文字方塊 11"/>
            <p:cNvSpPr txBox="1"/>
            <p:nvPr/>
          </p:nvSpPr>
          <p:spPr>
            <a:xfrm>
              <a:off x="878222" y="2248275"/>
              <a:ext cx="1093763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/>
                <a:t>    核心課程「如何創業」，如修滿</a:t>
              </a:r>
              <a:r>
                <a:rPr lang="en-US" altLang="zh-TW" sz="2400" dirty="0" smtClean="0"/>
                <a:t>20</a:t>
              </a:r>
              <a:r>
                <a:rPr lang="zh-TW" altLang="en-US" sz="2400" dirty="0" smtClean="0"/>
                <a:t>小時，即可獲得證明書，則可符合經濟部中小企業處</a:t>
              </a:r>
              <a:r>
                <a:rPr lang="zh-TW" altLang="en-US" sz="2400" b="1" dirty="0" smtClean="0"/>
                <a:t>青年創業貸款要點第四條</a:t>
              </a:r>
              <a:r>
                <a:rPr lang="en-US" altLang="zh-TW" sz="2400" b="1" dirty="0" smtClean="0"/>
                <a:t>(</a:t>
              </a:r>
              <a:r>
                <a:rPr lang="zh-TW" altLang="en-US" sz="2400" b="1" dirty="0" smtClean="0"/>
                <a:t>一</a:t>
              </a:r>
              <a:r>
                <a:rPr lang="en-US" altLang="zh-TW" sz="2400" b="1" dirty="0" smtClean="0"/>
                <a:t>)</a:t>
              </a:r>
              <a:r>
                <a:rPr lang="zh-TW" altLang="en-US" sz="2400" b="1" dirty="0" smtClean="0"/>
                <a:t>第</a:t>
              </a:r>
              <a:r>
                <a:rPr lang="en-US" altLang="zh-TW" sz="2400" b="1" dirty="0" smtClean="0"/>
                <a:t>3</a:t>
              </a:r>
              <a:r>
                <a:rPr lang="zh-TW" altLang="en-US" sz="2400" b="1" dirty="0" smtClean="0"/>
                <a:t>點：</a:t>
              </a:r>
              <a:r>
                <a:rPr lang="zh-TW" altLang="en-US" sz="2400" dirty="0" smtClean="0"/>
                <a:t>「申請人過去三年內須受過大專校院或政府自辦、委辦或政府認可之民間單位，所開辦創業輔導相關課程二十小時以上，並檢附相關證明文件。」</a:t>
              </a:r>
              <a:r>
                <a:rPr lang="zh-TW" altLang="en-US" sz="2400" dirty="0"/>
                <a:t>將</a:t>
              </a:r>
              <a:r>
                <a:rPr lang="zh-TW" altLang="en-US" sz="2400" dirty="0" smtClean="0"/>
                <a:t>具有申請「青年築夢創業啟動金貸款」之資格。</a:t>
              </a:r>
              <a:endParaRPr lang="zh-TW" altLang="en-US" sz="2400" dirty="0"/>
            </a:p>
          </p:txBody>
        </p:sp>
      </p:grpSp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342" y="3706627"/>
            <a:ext cx="778895" cy="77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0097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3181</TotalTime>
  <Words>382</Words>
  <Application>Microsoft Office PowerPoint</Application>
  <PresentationFormat>自訂</PresentationFormat>
  <Paragraphs>24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33</cp:revision>
  <dcterms:created xsi:type="dcterms:W3CDTF">2017-08-22T02:12:18Z</dcterms:created>
  <dcterms:modified xsi:type="dcterms:W3CDTF">2017-08-25T08:26:16Z</dcterms:modified>
</cp:coreProperties>
</file>