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290BD-2B3A-41D7-86F4-7705B0F4532C}" type="datetimeFigureOut">
              <a:rPr lang="zh-TW" altLang="en-US" smtClean="0"/>
              <a:t>2018/9/4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D937-2C93-433B-AE13-369D7E1AC4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772400" cy="130241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藝術</a:t>
            </a:r>
            <a:r>
              <a:rPr lang="zh-TW" altLang="en-US" dirty="0"/>
              <a:t>治療學</a:t>
            </a:r>
            <a:r>
              <a:rPr lang="zh-TW" altLang="en-US" dirty="0" smtClean="0"/>
              <a:t>程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460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藝術治療是以有計畫、有組織的方法</a:t>
            </a:r>
            <a:r>
              <a:rPr lang="zh-TW" altLang="en-US" dirty="0" smtClean="0"/>
              <a:t>，運用</a:t>
            </a:r>
            <a:r>
              <a:rPr lang="zh-TW" altLang="en-US" dirty="0"/>
              <a:t>在心理、生理、社會、疾病或功能障礙的病人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本</a:t>
            </a:r>
            <a:r>
              <a:rPr lang="zh-TW" altLang="en-US" dirty="0"/>
              <a:t>學程整合本校心理系與中山大學音樂系之專業資源</a:t>
            </a:r>
            <a:r>
              <a:rPr lang="zh-TW" altLang="en-US" dirty="0" smtClean="0"/>
              <a:t>，透過整合治療模式</a:t>
            </a:r>
            <a:r>
              <a:rPr lang="zh-TW" altLang="en-US" dirty="0"/>
              <a:t>，以行為科學的理論與技術</a:t>
            </a:r>
            <a:r>
              <a:rPr lang="zh-TW" altLang="en-US" dirty="0" smtClean="0"/>
              <a:t>，將</a:t>
            </a:r>
            <a:r>
              <a:rPr lang="zh-TW" altLang="en-US" dirty="0"/>
              <a:t>藝術作為</a:t>
            </a:r>
            <a:r>
              <a:rPr lang="zh-TW" altLang="en-US" dirty="0" smtClean="0"/>
              <a:t>一種介入媒介，在心理治療過程運用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330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課程發展方向</a:t>
            </a:r>
            <a:endParaRPr lang="en-US" altLang="zh-TW" dirty="0" smtClean="0"/>
          </a:p>
          <a:p>
            <a:pPr lvl="1"/>
            <a:r>
              <a:rPr lang="zh-TW" altLang="en-US" dirty="0"/>
              <a:t>增加課程廣度與</a:t>
            </a:r>
            <a:r>
              <a:rPr lang="zh-TW" altLang="en-US" dirty="0" smtClean="0"/>
              <a:t>深度</a:t>
            </a:r>
            <a:endParaRPr lang="en-US" altLang="zh-TW" dirty="0" smtClean="0"/>
          </a:p>
          <a:p>
            <a:pPr lvl="1"/>
            <a:r>
              <a:rPr lang="zh-TW" altLang="en-US" dirty="0"/>
              <a:t>增加修課同學的實做與體驗</a:t>
            </a:r>
          </a:p>
        </p:txBody>
      </p:sp>
    </p:spTree>
    <p:extLst>
      <p:ext uri="{BB962C8B-B14F-4D97-AF65-F5344CB8AC3E}">
        <p14:creationId xmlns:p14="http://schemas.microsoft.com/office/powerpoint/2010/main" val="282696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藝術治療的優點</a:t>
            </a:r>
            <a:endParaRPr lang="en-US" altLang="zh-TW" dirty="0" smtClean="0"/>
          </a:p>
          <a:p>
            <a:pPr lvl="1"/>
            <a:r>
              <a:rPr lang="zh-TW" altLang="en-US" dirty="0"/>
              <a:t>不需要依賴</a:t>
            </a:r>
            <a:r>
              <a:rPr lang="zh-TW" altLang="en-US" dirty="0" smtClean="0"/>
              <a:t>語言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幫助建立關係</a:t>
            </a:r>
            <a:endParaRPr lang="en-US" altLang="zh-TW" dirty="0" smtClean="0"/>
          </a:p>
          <a:p>
            <a:pPr lvl="1"/>
            <a:r>
              <a:rPr lang="zh-TW" altLang="en-US" dirty="0"/>
              <a:t>促進情緒</a:t>
            </a:r>
            <a:r>
              <a:rPr lang="zh-TW" altLang="en-US" dirty="0" smtClean="0"/>
              <a:t>表達</a:t>
            </a:r>
            <a:endParaRPr lang="en-US" altLang="zh-TW" dirty="0" smtClean="0"/>
          </a:p>
          <a:p>
            <a:pPr lvl="1"/>
            <a:r>
              <a:rPr lang="zh-TW" altLang="en-US" dirty="0"/>
              <a:t>促進</a:t>
            </a:r>
            <a:r>
              <a:rPr lang="zh-TW" altLang="en-US" dirty="0" smtClean="0"/>
              <a:t>自我覺察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147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044586"/>
              </p:ext>
            </p:extLst>
          </p:nvPr>
        </p:nvGraphicFramePr>
        <p:xfrm>
          <a:off x="467542" y="980728"/>
          <a:ext cx="8352930" cy="4401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8"/>
                <a:gridCol w="1944216"/>
                <a:gridCol w="2376264"/>
                <a:gridCol w="864096"/>
                <a:gridCol w="864096"/>
                <a:gridCol w="720080"/>
                <a:gridCol w="720080"/>
              </a:tblGrid>
              <a:tr h="288032">
                <a:tc rowSpan="1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en-US" sz="105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altLang="zh-TW" sz="105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0" algn="ctr" rtl="0" eaLnBrk="1" latinLnBrk="0" hangingPunct="1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核</a:t>
                      </a:r>
                      <a:endParaRPr kumimoji="0" lang="en-US" altLang="zh-TW" sz="2000" b="1" kern="100" dirty="0" smtClean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心</a:t>
                      </a:r>
                      <a:endParaRPr kumimoji="0" lang="en-US" altLang="zh-TW" sz="2000" b="1" kern="100" dirty="0" smtClean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kumimoji="0" lang="zh-TW" altLang="zh-TW" sz="2000" b="1" kern="100" dirty="0" smtClean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課</a:t>
                      </a:r>
                      <a:endParaRPr kumimoji="0" lang="en-US" altLang="zh-TW" sz="2000" b="1" kern="100" dirty="0" smtClean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kumimoji="0" lang="zh-TW" altLang="zh-TW" sz="2000" b="1" kern="100" dirty="0" smtClean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程</a:t>
                      </a:r>
                      <a:endParaRPr kumimoji="0" lang="zh-TW" altLang="zh-TW" sz="2000" b="1" kern="1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開課學系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課程名稱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開課年級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開課學期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學分數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備註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4320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普通心理學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r>
                        <a:rPr lang="zh-TW" sz="1100" kern="100" dirty="0">
                          <a:effectLst/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+mj-ea"/>
                          <a:ea typeface="+mj-ea"/>
                        </a:rPr>
                        <a:t>修習一學期即可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417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發展心理學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557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變態心理學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594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臨床心理學導論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653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音樂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西洋音樂史</a:t>
                      </a: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一</a:t>
                      </a: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)—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中世紀、文藝復興時期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653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音樂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音樂心理學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653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音樂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音樂治療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3338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劇本導讀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3091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基礎表演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3139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戲劇治療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5175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生理學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+mj-ea"/>
                          <a:ea typeface="+mj-ea"/>
                        </a:rPr>
                        <a:t>選修外系可抵免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49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  <a:endParaRPr lang="zh-TW" sz="11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藝術治療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05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</a:tr>
              <a:tr h="2638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+mj-ea"/>
                          <a:ea typeface="+mj-ea"/>
                        </a:rPr>
                        <a:t>以上課程為學程核心課程，至少需選讀</a:t>
                      </a: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_</a:t>
                      </a:r>
                      <a:r>
                        <a:rPr lang="en-US" sz="1100" u="sng" kern="100" dirty="0">
                          <a:effectLst/>
                          <a:latin typeface="+mj-ea"/>
                          <a:ea typeface="+mj-ea"/>
                        </a:rPr>
                        <a:t>_18__</a:t>
                      </a:r>
                      <a:r>
                        <a:rPr lang="zh-TW" sz="1100" kern="100" dirty="0">
                          <a:effectLst/>
                          <a:latin typeface="+mj-ea"/>
                          <a:ea typeface="+mj-ea"/>
                        </a:rPr>
                        <a:t>學分</a:t>
                      </a:r>
                      <a:endParaRPr lang="zh-TW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9795" marR="39795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72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5941"/>
              </p:ext>
            </p:extLst>
          </p:nvPr>
        </p:nvGraphicFramePr>
        <p:xfrm>
          <a:off x="539552" y="1340768"/>
          <a:ext cx="7992888" cy="4392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2232248"/>
                <a:gridCol w="2088232"/>
                <a:gridCol w="1008112"/>
                <a:gridCol w="864096"/>
                <a:gridCol w="936104"/>
              </a:tblGrid>
              <a:tr h="432049">
                <a:tc rowSpan="1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選</a:t>
                      </a:r>
                    </a:p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修</a:t>
                      </a:r>
                    </a:p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課</a:t>
                      </a:r>
                    </a:p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程</a:t>
                      </a:r>
                    </a:p>
                  </a:txBody>
                  <a:tcPr marL="12170" marR="12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課程名稱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開課年級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開課學期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j-ea"/>
                          <a:ea typeface="+mj-ea"/>
                        </a:rPr>
                        <a:t>學分數</a:t>
                      </a:r>
                    </a:p>
                  </a:txBody>
                  <a:tcPr marL="12170" marR="12170" marT="0" marB="0"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音樂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合唱或合奏類課程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音樂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即興音樂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肢體開發</a:t>
                      </a: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一</a:t>
                      </a: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956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基礎發聲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779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牙醫學系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神經解剖學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791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護理學系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人類發展學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947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進階技術繪圖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928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兒童劇場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3032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中山大學</a:t>
                      </a:r>
                      <a:r>
                        <a:rPr lang="zh-TW" altLang="en-US" sz="1200" kern="100" dirty="0" smtClean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200" kern="100" dirty="0" smtClean="0">
                          <a:effectLst/>
                          <a:latin typeface="+mj-ea"/>
                          <a:ea typeface="+mj-ea"/>
                        </a:rPr>
                        <a:t>劇場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藝術學系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歌唱技巧</a:t>
                      </a: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一</a:t>
                      </a: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822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兒童偏差行為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7718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遊戲治療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79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溝通分析理論與實務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77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心理學系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j-ea"/>
                          <a:ea typeface="+mj-ea"/>
                        </a:rPr>
                        <a:t>特殊兒童心理與教育</a:t>
                      </a: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2170" marR="12170" marT="0" marB="0"/>
                </a:tc>
              </a:tr>
              <a:tr h="3971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以上課程為學程選修課程，至少需選讀</a:t>
                      </a: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_</a:t>
                      </a:r>
                      <a:r>
                        <a:rPr lang="en-US" sz="1200" u="sng" kern="100" dirty="0">
                          <a:effectLst/>
                          <a:latin typeface="+mj-ea"/>
                          <a:ea typeface="+mj-ea"/>
                        </a:rPr>
                        <a:t>_2__</a:t>
                      </a:r>
                      <a:r>
                        <a:rPr lang="zh-TW" sz="1200" kern="100" dirty="0">
                          <a:effectLst/>
                          <a:latin typeface="+mj-ea"/>
                          <a:ea typeface="+mj-ea"/>
                        </a:rPr>
                        <a:t>學分</a:t>
                      </a:r>
                    </a:p>
                  </a:txBody>
                  <a:tcPr marL="12170" marR="1217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83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修讀條件與重要</a:t>
            </a:r>
            <a:r>
              <a:rPr lang="zh-TW" altLang="zh-TW" dirty="0" smtClean="0"/>
              <a:t>注意事項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0"/>
            <a:r>
              <a:rPr lang="zh-TW" altLang="zh-TW" dirty="0" smtClean="0"/>
              <a:t>所</a:t>
            </a:r>
            <a:r>
              <a:rPr lang="zh-TW" altLang="zh-TW" dirty="0"/>
              <a:t>修讀課程中至少有</a:t>
            </a:r>
            <a:r>
              <a:rPr lang="en-US" altLang="zh-TW" dirty="0"/>
              <a:t>8</a:t>
            </a:r>
            <a:r>
              <a:rPr lang="zh-TW" altLang="zh-TW" dirty="0"/>
              <a:t>學分不屬於學生本系</a:t>
            </a:r>
            <a:r>
              <a:rPr lang="en-US" altLang="zh-TW" dirty="0"/>
              <a:t>(</a:t>
            </a:r>
            <a:r>
              <a:rPr lang="zh-TW" altLang="zh-TW" dirty="0"/>
              <a:t>所</a:t>
            </a:r>
            <a:r>
              <a:rPr lang="en-US" altLang="zh-TW" dirty="0"/>
              <a:t>)</a:t>
            </a:r>
            <a:r>
              <a:rPr lang="zh-TW" altLang="zh-TW" dirty="0"/>
              <a:t>、雙主修及輔系所開設課程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1216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29</TotalTime>
  <Words>436</Words>
  <Application>Microsoft Office PowerPoint</Application>
  <PresentationFormat>如螢幕大小 (4:3)</PresentationFormat>
  <Paragraphs>176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龍騰四海</vt:lpstr>
      <vt:lpstr>  藝術治療學程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藝術治療學程</dc:title>
  <dc:creator>user</dc:creator>
  <cp:lastModifiedBy>user</cp:lastModifiedBy>
  <cp:revision>4</cp:revision>
  <dcterms:created xsi:type="dcterms:W3CDTF">2018-09-04T02:10:27Z</dcterms:created>
  <dcterms:modified xsi:type="dcterms:W3CDTF">2018-09-04T05:33:06Z</dcterms:modified>
</cp:coreProperties>
</file>