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58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5BD"/>
    <a:srgbClr val="A6C4BA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>
      <p:cViewPr varScale="1">
        <p:scale>
          <a:sx n="76" d="100"/>
          <a:sy n="76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28A65-F3C2-4C8D-BF44-85E3F9629C3B}" type="datetimeFigureOut">
              <a:rPr lang="zh-TW" altLang="en-US" smtClean="0"/>
              <a:t>2020/8/19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C6FB2-A15A-4471-B976-B714E7CB6F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62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HK" altLang="zh-TW" dirty="0" smtClean="0"/>
              <a:t>總修讀學分數至少</a:t>
            </a:r>
            <a:r>
              <a:rPr lang="en-US" altLang="zh-TW" dirty="0" smtClean="0"/>
              <a:t>6</a:t>
            </a:r>
            <a:r>
              <a:rPr lang="zh-HK" altLang="zh-TW" dirty="0" smtClean="0"/>
              <a:t>學分</a:t>
            </a:r>
            <a:endParaRPr lang="en-US" altLang="zh-TW" dirty="0" smtClean="0"/>
          </a:p>
          <a:p>
            <a:pPr lvl="2"/>
            <a:r>
              <a:rPr lang="zh-HK" altLang="zh-TW" dirty="0" smtClean="0"/>
              <a:t>核心課程至少</a:t>
            </a:r>
            <a:r>
              <a:rPr lang="en-US" altLang="zh-TW" dirty="0" smtClean="0"/>
              <a:t>2</a:t>
            </a:r>
            <a:r>
              <a:rPr lang="zh-HK" altLang="zh-TW" dirty="0" smtClean="0"/>
              <a:t>學分</a:t>
            </a:r>
            <a:endParaRPr lang="en-US" altLang="zh-HK" dirty="0" smtClean="0"/>
          </a:p>
          <a:p>
            <a:pPr lvl="2"/>
            <a:r>
              <a:rPr lang="zh-HK" altLang="zh-TW" dirty="0" smtClean="0"/>
              <a:t>選修課程至少</a:t>
            </a:r>
            <a:r>
              <a:rPr lang="en-US" altLang="zh-TW" dirty="0" smtClean="0"/>
              <a:t>4</a:t>
            </a:r>
            <a:r>
              <a:rPr lang="zh-HK" altLang="zh-TW" dirty="0" smtClean="0"/>
              <a:t>學分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C49E1-4C01-4173-843E-030A7D769B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56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15"/>
          <p:cNvSpPr>
            <a:spLocks noChangeArrowheads="1"/>
          </p:cNvSpPr>
          <p:nvPr/>
        </p:nvSpPr>
        <p:spPr bwMode="gray">
          <a:xfrm>
            <a:off x="0" y="2886075"/>
            <a:ext cx="9144000" cy="2008188"/>
          </a:xfrm>
          <a:prstGeom prst="rect">
            <a:avLst/>
          </a:prstGeom>
          <a:solidFill>
            <a:srgbClr val="969696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2044700" y="2438400"/>
            <a:ext cx="7108825" cy="2022475"/>
            <a:chOff x="1152" y="1963"/>
            <a:chExt cx="4560" cy="1274"/>
          </a:xfrm>
        </p:grpSpPr>
        <p:sp>
          <p:nvSpPr>
            <p:cNvPr id="5131" name="AutoShape 11"/>
            <p:cNvSpPr>
              <a:spLocks noChangeArrowheads="1"/>
            </p:cNvSpPr>
            <p:nvPr userDrawn="1"/>
          </p:nvSpPr>
          <p:spPr bwMode="gray">
            <a:xfrm>
              <a:off x="1152" y="1968"/>
              <a:ext cx="2064" cy="1269"/>
            </a:xfrm>
            <a:prstGeom prst="parallelogram">
              <a:avLst>
                <a:gd name="adj" fmla="val 42477"/>
              </a:avLst>
            </a:prstGeom>
            <a:solidFill>
              <a:srgbClr val="969696">
                <a:alpha val="46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2" name="AutoShape 12"/>
            <p:cNvSpPr>
              <a:spLocks noChangeArrowheads="1"/>
            </p:cNvSpPr>
            <p:nvPr userDrawn="1"/>
          </p:nvSpPr>
          <p:spPr bwMode="gray">
            <a:xfrm rot="10800000">
              <a:off x="2784" y="1968"/>
              <a:ext cx="2112" cy="1269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69696">
                <a:alpha val="46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gray">
            <a:xfrm>
              <a:off x="4458" y="1963"/>
              <a:ext cx="1254" cy="1270"/>
            </a:xfrm>
            <a:custGeom>
              <a:avLst/>
              <a:gdLst>
                <a:gd name="T0" fmla="*/ 0 w 1254"/>
                <a:gd name="T1" fmla="*/ 0 h 1270"/>
                <a:gd name="T2" fmla="*/ 514 w 1254"/>
                <a:gd name="T3" fmla="*/ 1269 h 1270"/>
                <a:gd name="T4" fmla="*/ 1254 w 1254"/>
                <a:gd name="T5" fmla="*/ 1270 h 1270"/>
                <a:gd name="T6" fmla="*/ 1251 w 1254"/>
                <a:gd name="T7" fmla="*/ 1 h 1270"/>
                <a:gd name="T8" fmla="*/ 0 w 1254"/>
                <a:gd name="T9" fmla="*/ 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4" h="1270">
                  <a:moveTo>
                    <a:pt x="0" y="0"/>
                  </a:moveTo>
                  <a:lnTo>
                    <a:pt x="514" y="1269"/>
                  </a:lnTo>
                  <a:lnTo>
                    <a:pt x="1254" y="1270"/>
                  </a:lnTo>
                  <a:lnTo>
                    <a:pt x="125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>
                <a:alpha val="46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0" y="2716213"/>
            <a:ext cx="8991600" cy="200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524000"/>
            <a:ext cx="7772400" cy="479425"/>
          </a:xfrm>
        </p:spPr>
        <p:txBody>
          <a:bodyPr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246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CD41C217-67E1-4411-B120-DE5107EB145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137" name="AutoShape 17" descr="03301930202_jrl"/>
          <p:cNvSpPr>
            <a:spLocks noChangeArrowheads="1"/>
          </p:cNvSpPr>
          <p:nvPr/>
        </p:nvSpPr>
        <p:spPr bwMode="gray">
          <a:xfrm>
            <a:off x="1925638" y="2716213"/>
            <a:ext cx="3233737" cy="2003425"/>
          </a:xfrm>
          <a:prstGeom prst="parallelogram">
            <a:avLst>
              <a:gd name="adj" fmla="val 42154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8" name="Freeform 18" descr="03301930148_jrl"/>
          <p:cNvSpPr>
            <a:spLocks/>
          </p:cNvSpPr>
          <p:nvPr/>
        </p:nvSpPr>
        <p:spPr bwMode="gray">
          <a:xfrm>
            <a:off x="7162800" y="2708275"/>
            <a:ext cx="1985963" cy="2011363"/>
          </a:xfrm>
          <a:custGeom>
            <a:avLst/>
            <a:gdLst>
              <a:gd name="T0" fmla="*/ 0 w 1251"/>
              <a:gd name="T1" fmla="*/ 0 h 1274"/>
              <a:gd name="T2" fmla="*/ 530 w 1251"/>
              <a:gd name="T3" fmla="*/ 1274 h 1274"/>
              <a:gd name="T4" fmla="*/ 1248 w 1251"/>
              <a:gd name="T5" fmla="*/ 1274 h 1274"/>
              <a:gd name="T6" fmla="*/ 1251 w 1251"/>
              <a:gd name="T7" fmla="*/ 1 h 1274"/>
              <a:gd name="T8" fmla="*/ 0 w 1251"/>
              <a:gd name="T9" fmla="*/ 0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1" h="1274">
                <a:moveTo>
                  <a:pt x="0" y="0"/>
                </a:moveTo>
                <a:lnTo>
                  <a:pt x="530" y="1274"/>
                </a:lnTo>
                <a:lnTo>
                  <a:pt x="1248" y="1274"/>
                </a:lnTo>
                <a:lnTo>
                  <a:pt x="1251" y="1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9" name="Freeform 19" descr="03301930077_jrl"/>
          <p:cNvSpPr>
            <a:spLocks/>
          </p:cNvSpPr>
          <p:nvPr/>
        </p:nvSpPr>
        <p:spPr bwMode="gray">
          <a:xfrm>
            <a:off x="4508500" y="2711450"/>
            <a:ext cx="3351213" cy="2017713"/>
          </a:xfrm>
          <a:custGeom>
            <a:avLst/>
            <a:gdLst>
              <a:gd name="T0" fmla="*/ 503 w 2097"/>
              <a:gd name="T1" fmla="*/ 0 h 1271"/>
              <a:gd name="T2" fmla="*/ 1566 w 2097"/>
              <a:gd name="T3" fmla="*/ 0 h 1271"/>
              <a:gd name="T4" fmla="*/ 2097 w 2097"/>
              <a:gd name="T5" fmla="*/ 1268 h 1271"/>
              <a:gd name="T6" fmla="*/ 0 w 2097"/>
              <a:gd name="T7" fmla="*/ 1271 h 1271"/>
              <a:gd name="T8" fmla="*/ 503 w 2097"/>
              <a:gd name="T9" fmla="*/ 0 h 1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7" h="1271">
                <a:moveTo>
                  <a:pt x="503" y="0"/>
                </a:moveTo>
                <a:lnTo>
                  <a:pt x="1566" y="0"/>
                </a:lnTo>
                <a:lnTo>
                  <a:pt x="2097" y="1268"/>
                </a:lnTo>
                <a:lnTo>
                  <a:pt x="0" y="1271"/>
                </a:lnTo>
                <a:lnTo>
                  <a:pt x="503" y="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60118-A74C-473D-9F22-9EE52BF5A7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999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27038"/>
            <a:ext cx="205740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27038"/>
            <a:ext cx="6019800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48A7-3BA4-4E76-A43A-F5CB514B7A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80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5638800" cy="639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029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9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E2453A0-2E0A-4A7B-BBE8-45C0A43F7C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4209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5638800" cy="6397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FD1860F-2463-40B8-A084-46A39C2962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675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33DC9-B80A-46DD-86F3-C1EEC2422B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58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8D2C-4988-4CC8-828E-A9E61139D7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2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9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9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E9C09-EC26-4B8C-9298-03A458E95E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424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FD79F-55FD-4F0C-B0A2-F300D3A341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39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706C5-F184-4B7F-898A-3D5629496B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55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9261A-F1BE-43DF-BA56-3787974E25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9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080AD-EB00-44DB-B458-3F95DD849F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415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8BC2-E982-4F6A-9C58-71BD794628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45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815975"/>
            <a:ext cx="9144000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5972175" y="228600"/>
            <a:ext cx="3194050" cy="874713"/>
            <a:chOff x="1152" y="1963"/>
            <a:chExt cx="4560" cy="1274"/>
          </a:xfrm>
        </p:grpSpPr>
        <p:sp>
          <p:nvSpPr>
            <p:cNvPr id="1041" name="AutoShape 17"/>
            <p:cNvSpPr>
              <a:spLocks noChangeArrowheads="1"/>
            </p:cNvSpPr>
            <p:nvPr userDrawn="1"/>
          </p:nvSpPr>
          <p:spPr bwMode="gray">
            <a:xfrm>
              <a:off x="1152" y="1968"/>
              <a:ext cx="2064" cy="1269"/>
            </a:xfrm>
            <a:prstGeom prst="parallelogram">
              <a:avLst>
                <a:gd name="adj" fmla="val 42477"/>
              </a:avLst>
            </a:prstGeom>
            <a:solidFill>
              <a:schemeClr val="bg2">
                <a:alpha val="2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2" name="AutoShape 18"/>
            <p:cNvSpPr>
              <a:spLocks noChangeArrowheads="1"/>
            </p:cNvSpPr>
            <p:nvPr userDrawn="1"/>
          </p:nvSpPr>
          <p:spPr bwMode="gray">
            <a:xfrm rot="10800000">
              <a:off x="2784" y="1968"/>
              <a:ext cx="2112" cy="1269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>
                <a:alpha val="2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gray">
            <a:xfrm>
              <a:off x="4458" y="1963"/>
              <a:ext cx="1254" cy="1270"/>
            </a:xfrm>
            <a:custGeom>
              <a:avLst/>
              <a:gdLst>
                <a:gd name="T0" fmla="*/ 0 w 1254"/>
                <a:gd name="T1" fmla="*/ 0 h 1270"/>
                <a:gd name="T2" fmla="*/ 514 w 1254"/>
                <a:gd name="T3" fmla="*/ 1269 h 1270"/>
                <a:gd name="T4" fmla="*/ 1254 w 1254"/>
                <a:gd name="T5" fmla="*/ 1270 h 1270"/>
                <a:gd name="T6" fmla="*/ 1251 w 1254"/>
                <a:gd name="T7" fmla="*/ 1 h 1270"/>
                <a:gd name="T8" fmla="*/ 0 w 1254"/>
                <a:gd name="T9" fmla="*/ 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4" h="1270">
                  <a:moveTo>
                    <a:pt x="0" y="0"/>
                  </a:moveTo>
                  <a:lnTo>
                    <a:pt x="514" y="1269"/>
                  </a:lnTo>
                  <a:lnTo>
                    <a:pt x="1254" y="1270"/>
                  </a:lnTo>
                  <a:lnTo>
                    <a:pt x="125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2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0" y="384175"/>
            <a:ext cx="9144000" cy="7508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427038"/>
            <a:ext cx="5638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新細明體" panose="02020500000000000000" pitchFamily="18" charset="-120"/>
              </a:defRPr>
            </a:lvl1pPr>
          </a:lstStyle>
          <a:p>
            <a:fld id="{15BFFE96-4F13-4199-B19E-F7EEA35C7D0F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6" name="AutoShape 12" descr="03301930202_s"/>
          <p:cNvSpPr>
            <a:spLocks noChangeArrowheads="1"/>
          </p:cNvSpPr>
          <p:nvPr/>
        </p:nvSpPr>
        <p:spPr bwMode="gray">
          <a:xfrm>
            <a:off x="6172200" y="381000"/>
            <a:ext cx="1143000" cy="746125"/>
          </a:xfrm>
          <a:prstGeom prst="parallelogram">
            <a:avLst>
              <a:gd name="adj" fmla="val 46362"/>
            </a:avLst>
          </a:pr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AutoShape 13" descr="03301930077_s"/>
          <p:cNvSpPr>
            <a:spLocks noChangeArrowheads="1"/>
          </p:cNvSpPr>
          <p:nvPr/>
        </p:nvSpPr>
        <p:spPr bwMode="gray">
          <a:xfrm rot="10800000">
            <a:off x="7086600" y="381000"/>
            <a:ext cx="1323975" cy="7461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8" name="Freeform 14" descr="03301930148_s"/>
          <p:cNvSpPr>
            <a:spLocks/>
          </p:cNvSpPr>
          <p:nvPr/>
        </p:nvSpPr>
        <p:spPr bwMode="gray">
          <a:xfrm>
            <a:off x="8150225" y="381000"/>
            <a:ext cx="993775" cy="746125"/>
          </a:xfrm>
          <a:custGeom>
            <a:avLst/>
            <a:gdLst>
              <a:gd name="T0" fmla="*/ 0 w 793"/>
              <a:gd name="T1" fmla="*/ 0 h 672"/>
              <a:gd name="T2" fmla="*/ 265 w 793"/>
              <a:gd name="T3" fmla="*/ 672 h 672"/>
              <a:gd name="T4" fmla="*/ 793 w 793"/>
              <a:gd name="T5" fmla="*/ 672 h 672"/>
              <a:gd name="T6" fmla="*/ 793 w 793"/>
              <a:gd name="T7" fmla="*/ 0 h 672"/>
              <a:gd name="T8" fmla="*/ 0 w 793"/>
              <a:gd name="T9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3" h="672">
                <a:moveTo>
                  <a:pt x="0" y="0"/>
                </a:moveTo>
                <a:lnTo>
                  <a:pt x="265" y="672"/>
                </a:lnTo>
                <a:lnTo>
                  <a:pt x="793" y="672"/>
                </a:lnTo>
                <a:lnTo>
                  <a:pt x="793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高齡者個案管理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微學程</a:t>
            </a:r>
            <a:endParaRPr lang="en-US" altLang="zh-TW" b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2823592"/>
            <a:ext cx="5715000" cy="533400"/>
          </a:xfrm>
        </p:spPr>
        <p:txBody>
          <a:bodyPr/>
          <a:lstStyle/>
          <a:p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口腔衛生學系 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gray">
          <a:xfrm>
            <a:off x="3200400" y="4038600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6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學程負責老師：劉秀月助理教授</a:t>
            </a:r>
          </a:p>
          <a:p>
            <a:endParaRPr lang="en-US" altLang="zh-TW" sz="1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2971800" y="4114800"/>
            <a:ext cx="762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452320" y="44624"/>
            <a:ext cx="1158280" cy="36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WordArt 5"/>
          <p:cNvSpPr>
            <a:spLocks noChangeArrowheads="1" noChangeShapeType="1" noTextEdit="1"/>
          </p:cNvSpPr>
          <p:nvPr/>
        </p:nvSpPr>
        <p:spPr bwMode="invGray">
          <a:xfrm>
            <a:off x="2895600" y="35052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TW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Thank You !</a:t>
            </a:r>
            <a:endParaRPr lang="zh-TW" altLang="en-US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gray">
          <a:xfrm>
            <a:off x="3200400" y="41910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600" b="1">
                <a:solidFill>
                  <a:srgbClr val="000000"/>
                </a:solidFill>
                <a:ea typeface="新細明體" panose="02020500000000000000" pitchFamily="18" charset="-120"/>
              </a:rPr>
              <a:t>Add your company slogan 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gray">
          <a:xfrm>
            <a:off x="2971800" y="4267200"/>
            <a:ext cx="762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452320" y="44624"/>
            <a:ext cx="1158280" cy="36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86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新細明體" panose="02020500000000000000" pitchFamily="18" charset="-120"/>
              </a:rPr>
              <a:t>Contents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133600" y="2133600"/>
            <a:ext cx="5246712" cy="934222"/>
            <a:chOff x="1296" y="1824"/>
            <a:chExt cx="2976" cy="432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zh-TW" sz="2400" b="1" dirty="0" smtClean="0"/>
                <a:t>學程宗旨</a:t>
              </a:r>
              <a:r>
                <a:rPr lang="zh-TW" altLang="en-US" sz="2400" b="1" dirty="0" smtClean="0"/>
                <a:t>與特色</a:t>
              </a:r>
              <a:endParaRPr lang="en-US" altLang="zh-TW" sz="2400" b="1" dirty="0">
                <a:solidFill>
                  <a:srgbClr val="00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panose="02020500000000000000" pitchFamily="18" charset="-120"/>
                </a:rPr>
                <a:t>1</a:t>
              </a:r>
            </a:p>
          </p:txBody>
        </p:sp>
      </p:grp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133600" y="2971800"/>
            <a:ext cx="5246712" cy="934222"/>
            <a:chOff x="1296" y="1824"/>
            <a:chExt cx="2976" cy="432"/>
          </a:xfrm>
        </p:grpSpPr>
        <p:sp>
          <p:nvSpPr>
            <p:cNvPr id="8201" name="AutoShape 9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zh-TW" sz="2400" b="1" dirty="0" smtClean="0"/>
                <a:t>學程特色</a:t>
              </a:r>
              <a:endParaRPr lang="en-US" altLang="zh-TW" sz="2400" b="1" dirty="0">
                <a:solidFill>
                  <a:srgbClr val="00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panose="02020500000000000000" pitchFamily="18" charset="-120"/>
                </a:rPr>
                <a:t>2</a:t>
              </a: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2133600" y="3810000"/>
            <a:ext cx="5246712" cy="934222"/>
            <a:chOff x="1296" y="1824"/>
            <a:chExt cx="2976" cy="432"/>
          </a:xfrm>
        </p:grpSpPr>
        <p:sp>
          <p:nvSpPr>
            <p:cNvPr id="8206" name="AutoShape 14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zh-TW" sz="2400" b="1" dirty="0" smtClean="0"/>
                <a:t>學程師資</a:t>
              </a:r>
              <a:endParaRPr lang="en-US" altLang="zh-TW" sz="2400" b="1" dirty="0">
                <a:solidFill>
                  <a:srgbClr val="00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panose="02020500000000000000" pitchFamily="18" charset="-120"/>
                </a:rPr>
                <a:t>3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2133600" y="4724400"/>
            <a:ext cx="5246712" cy="1368895"/>
            <a:chOff x="1296" y="1824"/>
            <a:chExt cx="2976" cy="633"/>
          </a:xfrm>
        </p:grpSpPr>
        <p:sp>
          <p:nvSpPr>
            <p:cNvPr id="8211" name="AutoShape 19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9190" dir="238833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2212194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2400"/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zh-TW" sz="2400" b="1" dirty="0" smtClean="0"/>
                <a:t>產業鏈結與未來發展方向</a:t>
              </a:r>
              <a:endParaRPr lang="en-US" altLang="zh-TW" sz="2400" b="1" dirty="0">
                <a:solidFill>
                  <a:srgbClr val="00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TW" sz="2400">
                  <a:solidFill>
                    <a:schemeClr val="bg1"/>
                  </a:solidFill>
                  <a:ea typeface="新細明體" panose="02020500000000000000" pitchFamily="18" charset="-12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學程宗旨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dirty="0"/>
              <a:t>高齡者照護在全球高齡</a:t>
            </a:r>
            <a:r>
              <a:rPr lang="zh-TW" altLang="zh-TW" sz="2400" dirty="0" smtClean="0"/>
              <a:t>化趨勢下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已</a:t>
            </a:r>
            <a:r>
              <a:rPr lang="zh-TW" altLang="zh-TW" sz="2400" dirty="0"/>
              <a:t>成為重要</a:t>
            </a:r>
            <a:r>
              <a:rPr lang="zh-TW" altLang="zh-TW" sz="2400" dirty="0" smtClean="0"/>
              <a:t>關注議題</a:t>
            </a:r>
            <a:endParaRPr lang="en-US" altLang="zh-TW" sz="2400" dirty="0" smtClean="0"/>
          </a:p>
          <a:p>
            <a:r>
              <a:rPr lang="zh-TW" altLang="zh-TW" sz="2400" dirty="0" smtClean="0"/>
              <a:t>隨著</a:t>
            </a:r>
            <a:r>
              <a:rPr lang="zh-TW" altLang="zh-TW" sz="2400" dirty="0"/>
              <a:t>年齡增長與慢性疾病的發生，高齡</a:t>
            </a:r>
            <a:r>
              <a:rPr lang="zh-TW" altLang="zh-TW" sz="2400" dirty="0" smtClean="0"/>
              <a:t>者</a:t>
            </a:r>
            <a:r>
              <a:rPr lang="zh-TW" altLang="en-US" sz="2400" dirty="0" smtClean="0"/>
              <a:t>常</a:t>
            </a:r>
            <a:r>
              <a:rPr lang="zh-TW" altLang="zh-TW" sz="2400" dirty="0" smtClean="0"/>
              <a:t>因口腔</a:t>
            </a:r>
            <a:r>
              <a:rPr lang="zh-TW" altLang="zh-TW" sz="2400" dirty="0"/>
              <a:t>機能衰退、活動功能受損或認知功能障礙，導致口腔自我清潔與口腔照顧能力</a:t>
            </a:r>
            <a:r>
              <a:rPr lang="zh-TW" altLang="zh-TW" sz="2400" dirty="0" smtClean="0"/>
              <a:t>下降</a:t>
            </a:r>
            <a:endParaRPr lang="en-US" altLang="zh-TW" sz="2400" dirty="0" smtClean="0"/>
          </a:p>
          <a:p>
            <a:r>
              <a:rPr lang="zh-TW" altLang="zh-TW" sz="2400" dirty="0" smtClean="0"/>
              <a:t>良好</a:t>
            </a:r>
            <a:r>
              <a:rPr lang="zh-TW" altLang="zh-TW" sz="2400" dirty="0"/>
              <a:t>的照護品質必須整合不同專業、跨領域的來</a:t>
            </a:r>
            <a:r>
              <a:rPr lang="zh-TW" altLang="zh-TW" sz="2400" dirty="0" smtClean="0"/>
              <a:t>進行</a:t>
            </a:r>
            <a:endParaRPr lang="en-US" altLang="zh-TW" sz="2400" dirty="0" smtClean="0"/>
          </a:p>
          <a:p>
            <a:r>
              <a:rPr lang="zh-TW" altLang="zh-TW" sz="2400" dirty="0" smtClean="0"/>
              <a:t>透過</a:t>
            </a:r>
            <a:r>
              <a:rPr lang="zh-TW" altLang="zh-TW" sz="2400" dirty="0"/>
              <a:t>個案管理，培育學生具備高齡健康管理相關知能，讓各個不同職種的學生在學習過程學會相互尊重、溝通</a:t>
            </a:r>
            <a:r>
              <a:rPr lang="zh-TW" altLang="zh-TW" sz="2400" dirty="0" smtClean="0"/>
              <a:t>協調</a:t>
            </a:r>
            <a:endParaRPr lang="en-US" altLang="zh-TW" sz="2400" dirty="0" smtClean="0"/>
          </a:p>
          <a:p>
            <a:r>
              <a:rPr lang="zh-TW" altLang="zh-TW" sz="2400" dirty="0" smtClean="0"/>
              <a:t>以</a:t>
            </a:r>
            <a:r>
              <a:rPr lang="zh-TW" altLang="zh-TW" sz="2400" dirty="0"/>
              <a:t>團隊合作方式來清楚瞭解個案的需求、為個案提供所需之</a:t>
            </a:r>
            <a:r>
              <a:rPr lang="zh-TW" altLang="zh-TW" sz="2400" dirty="0" smtClean="0"/>
              <a:t>服務</a:t>
            </a:r>
            <a:endParaRPr lang="en-US" altLang="zh-TW" sz="2400" dirty="0" smtClean="0"/>
          </a:p>
          <a:p>
            <a:r>
              <a:rPr lang="zh-TW" altLang="zh-TW" sz="2400" dirty="0" smtClean="0"/>
              <a:t>共同</a:t>
            </a:r>
            <a:r>
              <a:rPr lang="zh-TW" altLang="zh-TW" sz="2400" dirty="0"/>
              <a:t>預防、篩檢與維護高齡者的整體健康與口腔健康，以提升高齡者的生活</a:t>
            </a:r>
            <a:r>
              <a:rPr lang="zh-TW" altLang="zh-TW" sz="2400" dirty="0" smtClean="0"/>
              <a:t>品質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3527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學程特色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TW" dirty="0" smtClean="0"/>
              <a:t>高齡</a:t>
            </a:r>
            <a:r>
              <a:rPr lang="zh-HK" altLang="zh-TW" dirty="0"/>
              <a:t>者個案管理微學程</a:t>
            </a:r>
            <a:r>
              <a:rPr lang="zh-TW" altLang="zh-TW" dirty="0"/>
              <a:t>的</a:t>
            </a:r>
            <a:r>
              <a:rPr lang="zh-TW" altLang="zh-TW" dirty="0" smtClean="0"/>
              <a:t>特點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在</a:t>
            </a:r>
            <a:r>
              <a:rPr lang="zh-TW" altLang="zh-TW" dirty="0"/>
              <a:t>「</a:t>
            </a:r>
            <a:r>
              <a:rPr lang="zh-TW" altLang="zh-TW" b="1" dirty="0">
                <a:solidFill>
                  <a:srgbClr val="FF0066"/>
                </a:solidFill>
              </a:rPr>
              <a:t>以個案為中心</a:t>
            </a:r>
            <a:r>
              <a:rPr lang="zh-TW" altLang="zh-TW" dirty="0"/>
              <a:t>」之理念</a:t>
            </a:r>
            <a:r>
              <a:rPr lang="zh-TW" altLang="zh-TW" dirty="0" smtClean="0"/>
              <a:t>進行</a:t>
            </a:r>
            <a:r>
              <a:rPr lang="zh-TW" altLang="en-US" dirty="0" smtClean="0"/>
              <a:t>照護服務</a:t>
            </a:r>
            <a:r>
              <a:rPr lang="zh-TW" altLang="zh-TW" dirty="0" smtClean="0"/>
              <a:t>整合</a:t>
            </a:r>
            <a:endParaRPr lang="en-US" altLang="zh-TW" dirty="0"/>
          </a:p>
          <a:p>
            <a:pPr lvl="1"/>
            <a:r>
              <a:rPr lang="zh-TW" altLang="zh-TW" dirty="0"/>
              <a:t>藉由</a:t>
            </a:r>
            <a:r>
              <a:rPr lang="zh-TW" altLang="zh-TW" b="1" dirty="0" smtClean="0">
                <a:solidFill>
                  <a:srgbClr val="FF0066"/>
                </a:solidFill>
              </a:rPr>
              <a:t>跨</a:t>
            </a:r>
            <a:r>
              <a:rPr lang="zh-TW" altLang="zh-TW" b="1" dirty="0">
                <a:solidFill>
                  <a:srgbClr val="FF0066"/>
                </a:solidFill>
              </a:rPr>
              <a:t>專業團隊的合作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搭配</a:t>
            </a:r>
            <a:r>
              <a:rPr lang="zh-TW" altLang="zh-TW" b="1" dirty="0" smtClean="0">
                <a:solidFill>
                  <a:srgbClr val="FF0066"/>
                </a:solidFill>
              </a:rPr>
              <a:t>個案</a:t>
            </a:r>
            <a:r>
              <a:rPr lang="zh-TW" altLang="zh-TW" b="1" dirty="0">
                <a:solidFill>
                  <a:srgbClr val="FF0066"/>
                </a:solidFill>
              </a:rPr>
              <a:t>管理模式</a:t>
            </a:r>
            <a:r>
              <a:rPr lang="zh-TW" altLang="zh-TW" dirty="0"/>
              <a:t>，</a:t>
            </a:r>
            <a:r>
              <a:rPr lang="zh-TW" altLang="zh-TW" dirty="0" smtClean="0"/>
              <a:t>提供最</a:t>
            </a:r>
            <a:r>
              <a:rPr lang="zh-TW" altLang="zh-TW" dirty="0"/>
              <a:t>合適</a:t>
            </a:r>
            <a:r>
              <a:rPr lang="zh-TW" altLang="zh-TW" dirty="0" smtClean="0"/>
              <a:t>的</a:t>
            </a:r>
            <a:r>
              <a:rPr lang="zh-TW" altLang="en-US" b="1" dirty="0" smtClean="0">
                <a:solidFill>
                  <a:srgbClr val="FF0066"/>
                </a:solidFill>
              </a:rPr>
              <a:t>身、心、靈</a:t>
            </a:r>
            <a:r>
              <a:rPr lang="zh-TW" altLang="zh-TW" dirty="0" smtClean="0"/>
              <a:t>照</a:t>
            </a:r>
            <a:r>
              <a:rPr lang="zh-TW" altLang="zh-TW" dirty="0"/>
              <a:t>護</a:t>
            </a:r>
            <a:r>
              <a:rPr lang="zh-TW" altLang="zh-TW" dirty="0" smtClean="0"/>
              <a:t>計畫</a:t>
            </a:r>
            <a:endParaRPr lang="en-US" altLang="zh-TW" dirty="0" smtClean="0"/>
          </a:p>
          <a:p>
            <a:r>
              <a:rPr lang="zh-TW" altLang="zh-TW" dirty="0" smtClean="0"/>
              <a:t>重點</a:t>
            </a:r>
            <a:r>
              <a:rPr lang="zh-TW" altLang="zh-TW" dirty="0"/>
              <a:t>如下：</a:t>
            </a:r>
          </a:p>
          <a:p>
            <a:pPr lvl="1"/>
            <a:r>
              <a:rPr lang="zh-TW" altLang="zh-TW" dirty="0"/>
              <a:t>藉由感同身受日常生活的各種不方便與差異，</a:t>
            </a:r>
            <a:r>
              <a:rPr lang="zh-TW" altLang="zh-TW" b="1" dirty="0">
                <a:solidFill>
                  <a:srgbClr val="FF0066"/>
                </a:solidFill>
              </a:rPr>
              <a:t>學習同理</a:t>
            </a:r>
            <a:r>
              <a:rPr lang="zh-HK" altLang="zh-TW" dirty="0"/>
              <a:t>高齡</a:t>
            </a:r>
            <a:r>
              <a:rPr lang="zh-HK" altLang="zh-TW" dirty="0" smtClean="0"/>
              <a:t>者</a:t>
            </a:r>
            <a:endParaRPr lang="zh-TW" altLang="zh-TW" dirty="0"/>
          </a:p>
          <a:p>
            <a:pPr lvl="1"/>
            <a:r>
              <a:rPr lang="zh-TW" altLang="zh-TW" dirty="0"/>
              <a:t>從評估、預防保健、臨床照護到機能促進，提供個案</a:t>
            </a:r>
            <a:r>
              <a:rPr lang="zh-TW" altLang="zh-TW" b="1" dirty="0">
                <a:solidFill>
                  <a:srgbClr val="FF0066"/>
                </a:solidFill>
              </a:rPr>
              <a:t>完整性</a:t>
            </a:r>
            <a:r>
              <a:rPr lang="zh-TW" altLang="zh-TW" dirty="0"/>
              <a:t>之照護管理與計畫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139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058" y="4380559"/>
            <a:ext cx="514253" cy="51425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預定招生學年度</a:t>
            </a:r>
            <a:r>
              <a:rPr lang="zh-TW" altLang="en-US" b="1" dirty="0" smtClean="0"/>
              <a:t>：</a:t>
            </a:r>
            <a:r>
              <a:rPr lang="en-US" altLang="zh-TW" b="1" dirty="0" smtClean="0"/>
              <a:t>109-1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合作</a:t>
            </a:r>
            <a:r>
              <a:rPr lang="zh-TW" altLang="zh-TW" dirty="0"/>
              <a:t>學</a:t>
            </a:r>
            <a:r>
              <a:rPr lang="zh-TW" altLang="zh-TW" dirty="0" smtClean="0"/>
              <a:t>系</a:t>
            </a:r>
            <a:endParaRPr lang="en-US" altLang="zh-TW" dirty="0" smtClean="0"/>
          </a:p>
          <a:p>
            <a:pPr lvl="1"/>
            <a:r>
              <a:rPr lang="zh-TW" altLang="zh-TW" sz="2000" dirty="0"/>
              <a:t>主</a:t>
            </a:r>
            <a:r>
              <a:rPr lang="zh-TW" altLang="zh-TW" sz="2000" dirty="0" smtClean="0"/>
              <a:t>負責</a:t>
            </a:r>
            <a:r>
              <a:rPr lang="zh-TW" altLang="en-US" sz="2000" dirty="0" smtClean="0"/>
              <a:t>學系</a:t>
            </a:r>
            <a:r>
              <a:rPr lang="zh-TW" altLang="zh-TW" sz="2000" dirty="0" smtClean="0"/>
              <a:t>：</a:t>
            </a:r>
            <a:r>
              <a:rPr lang="zh-HK" altLang="zh-TW" sz="2000" dirty="0"/>
              <a:t>口腔衛生學系</a:t>
            </a:r>
            <a:endParaRPr lang="en-US" altLang="zh-TW" sz="2000" dirty="0"/>
          </a:p>
          <a:p>
            <a:pPr lvl="1"/>
            <a:r>
              <a:rPr lang="zh-TW" altLang="zh-TW" sz="2000" dirty="0" smtClean="0"/>
              <a:t>合辦</a:t>
            </a:r>
            <a:r>
              <a:rPr lang="zh-TW" altLang="en-US" sz="2000" dirty="0" smtClean="0"/>
              <a:t>學系</a:t>
            </a:r>
            <a:r>
              <a:rPr lang="zh-TW" altLang="zh-TW" sz="2000" dirty="0" smtClean="0"/>
              <a:t>：</a:t>
            </a:r>
            <a:r>
              <a:rPr lang="zh-HK" altLang="zh-TW" sz="2000" dirty="0" smtClean="0"/>
              <a:t>護理</a:t>
            </a:r>
            <a:r>
              <a:rPr lang="zh-TW" altLang="en-US" sz="2000" dirty="0"/>
              <a:t>學</a:t>
            </a:r>
            <a:r>
              <a:rPr lang="zh-HK" altLang="zh-TW" sz="2000" dirty="0" smtClean="0"/>
              <a:t>系</a:t>
            </a:r>
            <a:r>
              <a:rPr lang="zh-TW" altLang="en-US" sz="2000" dirty="0"/>
              <a:t>、醫學社會學與社會工作學系</a:t>
            </a:r>
            <a:r>
              <a:rPr lang="zh-TW" altLang="en-US" sz="2000" dirty="0" smtClean="0"/>
              <a:t>、</a:t>
            </a:r>
            <a:r>
              <a:rPr lang="zh-TW" altLang="en-US" sz="2000" dirty="0"/>
              <a:t>運動醫學系</a:t>
            </a:r>
            <a:r>
              <a:rPr lang="zh-TW" altLang="en-US" sz="2000" dirty="0" smtClean="0"/>
              <a:t>、</a:t>
            </a:r>
            <a:r>
              <a:rPr lang="zh-TW" altLang="en-US" sz="2000" dirty="0"/>
              <a:t>物理治療學系、</a:t>
            </a:r>
            <a:r>
              <a:rPr lang="zh-TW" altLang="en-US" sz="2000" dirty="0" smtClean="0"/>
              <a:t>牙醫學系、醫學系</a:t>
            </a:r>
            <a:endParaRPr lang="en-US" altLang="zh-HK" sz="2000" dirty="0" smtClean="0"/>
          </a:p>
          <a:p>
            <a:r>
              <a:rPr lang="zh-TW" altLang="zh-TW" dirty="0" smtClean="0"/>
              <a:t>完成</a:t>
            </a:r>
            <a:r>
              <a:rPr lang="zh-TW" altLang="zh-TW" dirty="0"/>
              <a:t>學程</a:t>
            </a:r>
            <a:r>
              <a:rPr lang="zh-TW" altLang="zh-TW" dirty="0" smtClean="0"/>
              <a:t>條件（</a:t>
            </a:r>
            <a:r>
              <a:rPr lang="zh-TW" altLang="zh-TW" dirty="0"/>
              <a:t>含最低修習學分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899592" y="3717032"/>
            <a:ext cx="7488831" cy="2060259"/>
            <a:chOff x="384" y="1344"/>
            <a:chExt cx="4808" cy="1365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3831" y="134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gray">
            <a:xfrm>
              <a:off x="3831" y="134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3920" y="1437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3940" y="1444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gray">
            <a:xfrm>
              <a:off x="3984" y="1496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384" y="134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384" y="1344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473" y="1433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474" y="1435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532" y="1492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549" y="1508"/>
              <a:ext cx="1031" cy="1031"/>
              <a:chOff x="4166" y="1706"/>
              <a:chExt cx="1252" cy="1252"/>
            </a:xfrm>
          </p:grpSpPr>
          <p:sp>
            <p:nvSpPr>
              <p:cNvPr id="39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0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1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42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108" y="134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gray">
            <a:xfrm>
              <a:off x="2108" y="1348"/>
              <a:ext cx="1361" cy="136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gray">
            <a:xfrm>
              <a:off x="2197" y="1437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gray">
            <a:xfrm>
              <a:off x="2198" y="1439"/>
              <a:ext cx="1183" cy="118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>
              <a:off x="2256" y="1496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>
              <a:off x="2273" y="1508"/>
              <a:ext cx="1031" cy="1031"/>
              <a:chOff x="4166" y="1706"/>
              <a:chExt cx="1252" cy="1252"/>
            </a:xfrm>
          </p:grpSpPr>
          <p:sp>
            <p:nvSpPr>
              <p:cNvPr id="35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7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8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4003" y="1508"/>
              <a:ext cx="1031" cy="1031"/>
              <a:chOff x="4166" y="1706"/>
              <a:chExt cx="1252" cy="1252"/>
            </a:xfrm>
          </p:grpSpPr>
          <p:sp>
            <p:nvSpPr>
              <p:cNvPr id="31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2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3" name="Oval 3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34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" name="Text Box 38"/>
            <p:cNvSpPr txBox="1">
              <a:spLocks noChangeArrowheads="1"/>
            </p:cNvSpPr>
            <p:nvPr/>
          </p:nvSpPr>
          <p:spPr bwMode="gray">
            <a:xfrm>
              <a:off x="721" y="1726"/>
              <a:ext cx="691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400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核心</a:t>
              </a:r>
              <a:endParaRPr lang="en-US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eaLnBrk="0" hangingPunct="0"/>
              <a:r>
                <a:rPr lang="en-US" altLang="zh-TW" sz="36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4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</a:t>
              </a: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gray">
            <a:xfrm>
              <a:off x="2450" y="1726"/>
              <a:ext cx="691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400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選修</a:t>
              </a:r>
              <a:endParaRPr lang="en-US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eaLnBrk="0" hangingPunct="0"/>
              <a:r>
                <a:rPr lang="en-US" altLang="zh-TW" sz="36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24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</a:t>
              </a: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gray">
            <a:xfrm>
              <a:off x="4170" y="1726"/>
              <a:ext cx="711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TW" altLang="en-US" sz="2400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總修讀</a:t>
              </a:r>
              <a:endParaRPr lang="en-US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 eaLnBrk="0" hangingPunct="0"/>
              <a:r>
                <a:rPr lang="en-US" altLang="zh-TW" sz="36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6</a:t>
              </a:r>
              <a:r>
                <a:rPr lang="zh-TW" altLang="en-US" sz="2400" b="1" dirty="0" smtClean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</a:t>
              </a:r>
              <a:endParaRPr lang="en-US" altLang="zh-TW" sz="24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44" name="圖片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39" y="4302077"/>
            <a:ext cx="531795" cy="5930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55576" y="5857286"/>
            <a:ext cx="7776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zh-TW" altLang="zh-TW" sz="18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微學程：總修讀學分數為</a:t>
            </a:r>
            <a:r>
              <a:rPr lang="zh-TW" altLang="zh-TW" sz="1800" b="1" kern="100" dirty="0" smtClean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六至八學分</a:t>
            </a:r>
            <a:r>
              <a:rPr lang="zh-TW" altLang="zh-TW" sz="18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。學生所修習學分中應有</a:t>
            </a:r>
            <a:r>
              <a:rPr lang="zh-TW" altLang="zh-TW" sz="1800" b="1" u="sng" kern="100" dirty="0" smtClean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四學分不屬於學生所主</a:t>
            </a:r>
            <a:r>
              <a:rPr lang="zh-TW" altLang="zh-TW" sz="1800" b="1" u="sng" dirty="0" smtClean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修、輔系、雙主修學系所開設之必、選修科目</a:t>
            </a:r>
            <a:r>
              <a:rPr lang="zh-TW" altLang="zh-TW" sz="18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087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核心課程</a:t>
            </a:r>
            <a:r>
              <a:rPr lang="zh-TW" altLang="zh-TW" b="1" dirty="0"/>
              <a:t>規劃</a:t>
            </a:r>
            <a:endParaRPr lang="zh-TW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67274"/>
              </p:ext>
            </p:extLst>
          </p:nvPr>
        </p:nvGraphicFramePr>
        <p:xfrm>
          <a:off x="323528" y="2277224"/>
          <a:ext cx="8415595" cy="1846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965">
                  <a:extLst>
                    <a:ext uri="{9D8B030D-6E8A-4147-A177-3AD203B41FA5}">
                      <a16:colId xmlns:a16="http://schemas.microsoft.com/office/drawing/2014/main" val="4013194922"/>
                    </a:ext>
                  </a:extLst>
                </a:gridCol>
                <a:gridCol w="1520974">
                  <a:extLst>
                    <a:ext uri="{9D8B030D-6E8A-4147-A177-3AD203B41FA5}">
                      <a16:colId xmlns:a16="http://schemas.microsoft.com/office/drawing/2014/main" val="272677439"/>
                    </a:ext>
                  </a:extLst>
                </a:gridCol>
                <a:gridCol w="3339316">
                  <a:extLst>
                    <a:ext uri="{9D8B030D-6E8A-4147-A177-3AD203B41FA5}">
                      <a16:colId xmlns:a16="http://schemas.microsoft.com/office/drawing/2014/main" val="440249941"/>
                    </a:ext>
                  </a:extLst>
                </a:gridCol>
                <a:gridCol w="837148">
                  <a:extLst>
                    <a:ext uri="{9D8B030D-6E8A-4147-A177-3AD203B41FA5}">
                      <a16:colId xmlns:a16="http://schemas.microsoft.com/office/drawing/2014/main" val="11070657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4000693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4851124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270402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開課學系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課程名稱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學分數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開課年級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學期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222833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核心課程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口腔衛生學系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長照者口腔健康照護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必修</a:t>
                      </a: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014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>
                          <a:effectLst/>
                        </a:rPr>
                        <a:t>口腔衛生學系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特殊需求者口腔照護</a:t>
                      </a:r>
                      <a:r>
                        <a:rPr lang="zh-HK" sz="1600" kern="100" dirty="0" smtClean="0">
                          <a:effectLst/>
                        </a:rPr>
                        <a:t>學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必修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5033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>
                          <a:effectLst/>
                        </a:rPr>
                        <a:t>口腔衛生學系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咀</a:t>
                      </a:r>
                      <a:r>
                        <a:rPr lang="zh-TW" sz="1600" kern="100" dirty="0">
                          <a:effectLst/>
                        </a:rPr>
                        <a:t>嚼</a:t>
                      </a:r>
                      <a:r>
                        <a:rPr lang="zh-HK" sz="1600" kern="100" dirty="0">
                          <a:effectLst/>
                        </a:rPr>
                        <a:t>吞嚥暨口腔健康跨領域整合照護實驗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選修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424423"/>
                  </a:ext>
                </a:extLst>
              </a:tr>
              <a:tr h="4546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以上課程為學程核心課程，至少需</a:t>
                      </a:r>
                      <a:r>
                        <a:rPr lang="zh-TW" sz="1600" kern="100" dirty="0" smtClean="0">
                          <a:effectLst/>
                        </a:rPr>
                        <a:t>選讀</a:t>
                      </a:r>
                      <a:r>
                        <a:rPr lang="en-US" sz="2400" b="1" u="sng" kern="100" dirty="0" smtClean="0">
                          <a:solidFill>
                            <a:srgbClr val="FF0066"/>
                          </a:solidFill>
                          <a:effectLst/>
                        </a:rPr>
                        <a:t>_</a:t>
                      </a:r>
                      <a:r>
                        <a:rPr lang="en-US" sz="2400" b="1" u="sng" kern="100" dirty="0">
                          <a:solidFill>
                            <a:srgbClr val="FF0066"/>
                          </a:solidFill>
                          <a:effectLst/>
                        </a:rPr>
                        <a:t>2</a:t>
                      </a:r>
                      <a:r>
                        <a:rPr lang="en-US" sz="2400" b="1" u="sng" kern="100" dirty="0" smtClean="0">
                          <a:solidFill>
                            <a:srgbClr val="FF0066"/>
                          </a:solidFill>
                          <a:effectLst/>
                        </a:rPr>
                        <a:t>_</a:t>
                      </a:r>
                      <a:r>
                        <a:rPr lang="zh-TW" sz="1600" kern="100" dirty="0" smtClean="0">
                          <a:effectLst/>
                        </a:rPr>
                        <a:t>學分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22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2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選修課程</a:t>
            </a:r>
            <a:r>
              <a:rPr lang="zh-TW" altLang="zh-TW" b="1" dirty="0"/>
              <a:t>規劃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0940"/>
              </p:ext>
            </p:extLst>
          </p:nvPr>
        </p:nvGraphicFramePr>
        <p:xfrm>
          <a:off x="107504" y="1163528"/>
          <a:ext cx="8856984" cy="557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965">
                  <a:extLst>
                    <a:ext uri="{9D8B030D-6E8A-4147-A177-3AD203B41FA5}">
                      <a16:colId xmlns:a16="http://schemas.microsoft.com/office/drawing/2014/main" val="2930461078"/>
                    </a:ext>
                  </a:extLst>
                </a:gridCol>
                <a:gridCol w="2624971">
                  <a:extLst>
                    <a:ext uri="{9D8B030D-6E8A-4147-A177-3AD203B41FA5}">
                      <a16:colId xmlns:a16="http://schemas.microsoft.com/office/drawing/2014/main" val="2282249092"/>
                    </a:ext>
                  </a:extLst>
                </a:gridCol>
                <a:gridCol w="2505744">
                  <a:extLst>
                    <a:ext uri="{9D8B030D-6E8A-4147-A177-3AD203B41FA5}">
                      <a16:colId xmlns:a16="http://schemas.microsoft.com/office/drawing/2014/main" val="1128727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2049441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2424957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3567625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50173468"/>
                    </a:ext>
                  </a:extLst>
                </a:gridCol>
              </a:tblGrid>
              <a:tr h="443230">
                <a:tc row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選修課程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開課學系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課程名稱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學分數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開課年級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學期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64888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b="0" kern="0" dirty="0">
                          <a:solidFill>
                            <a:srgbClr val="0070C0"/>
                          </a:solidFill>
                          <a:effectLst/>
                        </a:rPr>
                        <a:t>醫</a:t>
                      </a:r>
                      <a:r>
                        <a:rPr lang="zh-TW" sz="1600" b="0" kern="0" dirty="0">
                          <a:solidFill>
                            <a:srgbClr val="0070C0"/>
                          </a:solidFill>
                          <a:effectLst/>
                        </a:rPr>
                        <a:t>療</a:t>
                      </a:r>
                      <a:r>
                        <a:rPr lang="zh-HK" sz="1600" b="0" kern="0" dirty="0">
                          <a:solidFill>
                            <a:srgbClr val="0070C0"/>
                          </a:solidFill>
                          <a:effectLst/>
                        </a:rPr>
                        <a:t>情境</a:t>
                      </a:r>
                      <a:r>
                        <a:rPr lang="zh-HK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溝通</a:t>
                      </a:r>
                      <a:r>
                        <a:rPr lang="zh-TW" altLang="en-US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林佳儒</a:t>
                      </a:r>
                      <a:endParaRPr lang="zh-TW" sz="1200" kern="10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10146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0070C0"/>
                          </a:solidFill>
                          <a:effectLst/>
                        </a:rPr>
                        <a:t>老人</a:t>
                      </a:r>
                      <a:r>
                        <a:rPr lang="zh-TW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護理</a:t>
                      </a:r>
                      <a:r>
                        <a:rPr lang="zh-TW" altLang="en-US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(107-2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林淑媛</a:t>
                      </a:r>
                      <a:endParaRPr lang="zh-TW" sz="1200" kern="10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59948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0070C0"/>
                          </a:solidFill>
                          <a:effectLst/>
                        </a:rPr>
                        <a:t>失智症照</a:t>
                      </a:r>
                      <a:r>
                        <a:rPr lang="zh-TW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護</a:t>
                      </a:r>
                      <a:r>
                        <a:rPr lang="zh-TW" altLang="en-US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楊雅萍</a:t>
                      </a:r>
                      <a:endParaRPr lang="zh-TW" sz="1200" kern="10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71008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rgbClr val="0070C0"/>
                          </a:solidFill>
                          <a:effectLst/>
                        </a:rPr>
                        <a:t>長期</a:t>
                      </a:r>
                      <a:r>
                        <a:rPr lang="zh-TW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照顧</a:t>
                      </a:r>
                      <a:r>
                        <a:rPr lang="zh-TW" altLang="en-US" sz="1600" b="0" kern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林佳儒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0567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長照個案管理與</a:t>
                      </a:r>
                      <a:r>
                        <a:rPr lang="zh-TW" sz="1600" kern="0" dirty="0" smtClean="0">
                          <a:effectLst/>
                        </a:rPr>
                        <a:t>實務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A6A6A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陳昱名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71130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</a:rPr>
                        <a:t>護理學系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長照機構經營管理與</a:t>
                      </a:r>
                      <a:r>
                        <a:rPr lang="zh-TW" sz="1600" kern="0" dirty="0" smtClean="0">
                          <a:effectLst/>
                        </a:rPr>
                        <a:t>品質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solidFill>
                            <a:srgbClr val="A6A6A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姚卿騰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1553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HK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護理學系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長照專業團隊實務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運作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(108-1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姚卿騰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01118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老人社會健康照顧導論</a:t>
                      </a:r>
                      <a:endParaRPr lang="zh-TW" sz="1600" b="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</a:t>
                      </a:r>
                      <a:endParaRPr lang="zh-TW" sz="1600" kern="10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A6A6A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陳武宗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23955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老人健康照護機構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管理</a:t>
                      </a:r>
                      <a:endParaRPr lang="en-US" altLang="zh-TW" sz="1600" b="0" kern="100" dirty="0" smtClean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(107-2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張江清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63779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社會工作</a:t>
                      </a:r>
                      <a:r>
                        <a:rPr lang="zh-TW" altLang="en-US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(108-1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張江清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353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醫學社會學與社會工作學系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effectLst/>
                          <a:latin typeface="+mj-lt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老</a:t>
                      </a:r>
                      <a:r>
                        <a:rPr lang="zh-TW" sz="1600" b="0" kern="0">
                          <a:effectLst/>
                          <a:latin typeface="+mj-lt"/>
                          <a:ea typeface="微軟正黑體" panose="020B0604030504040204" pitchFamily="34" charset="-120"/>
                          <a:cs typeface="Microsoft YaHei" panose="020B0503020204020204" pitchFamily="34" charset="-122"/>
                        </a:rPr>
                        <a:t>⼈</a:t>
                      </a:r>
                      <a:r>
                        <a:rPr lang="zh-TW" sz="1600" b="0" kern="0">
                          <a:effectLst/>
                          <a:latin typeface="+mj-lt"/>
                          <a:ea typeface="微軟正黑體" panose="020B0604030504040204" pitchFamily="34" charset="-120"/>
                          <a:cs typeface="標楷體" panose="03000509000000000000" pitchFamily="65" charset="-120"/>
                        </a:rPr>
                        <a:t>健康照顧政策</a:t>
                      </a:r>
                      <a:endParaRPr lang="zh-TW" sz="1600" b="0" kern="10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>
                          <a:solidFill>
                            <a:srgbClr val="A6A6A6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劉慧俐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87830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運動醫學系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老人健康與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運動</a:t>
                      </a:r>
                      <a:endParaRPr lang="en-US" altLang="zh-TW" sz="1600" b="0" kern="100" dirty="0" smtClean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(108-1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林槐庭</a:t>
                      </a:r>
                      <a:endParaRPr lang="zh-TW" sz="1200" kern="10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6155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物理治療學系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老人物理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治療</a:t>
                      </a:r>
                      <a:r>
                        <a:rPr lang="zh-TW" altLang="en-US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(108-1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1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蕭世芬</a:t>
                      </a:r>
                      <a:endParaRPr lang="zh-TW" sz="1200" kern="10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66248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牙醫學系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老人口腔醫學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概論</a:t>
                      </a:r>
                      <a:r>
                        <a:rPr lang="zh-TW" altLang="en-US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endParaRPr lang="en-US" altLang="zh-TW" sz="1600" b="0" kern="100" dirty="0" smtClean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3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杜哲光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0828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醫學系</a:t>
                      </a:r>
                      <a:endParaRPr lang="zh-TW" sz="1600" kern="100" dirty="0"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老人</a:t>
                      </a:r>
                      <a:r>
                        <a:rPr lang="zh-TW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營養學</a:t>
                      </a:r>
                      <a:r>
                        <a:rPr lang="zh-TW" altLang="en-US" sz="1600" b="0" kern="1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(108-2</a:t>
                      </a:r>
                      <a:r>
                        <a:rPr lang="zh-TW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34)</a:t>
                      </a:r>
                      <a:endParaRPr lang="zh-TW" sz="1600" b="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2</a:t>
                      </a:r>
                      <a:endParaRPr lang="zh-TW" sz="1600" kern="100" dirty="0">
                        <a:solidFill>
                          <a:srgbClr val="0070C0"/>
                        </a:solidFill>
                        <a:effectLst/>
                        <a:latin typeface="+mj-lt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黃孟娟</a:t>
                      </a:r>
                      <a:endParaRPr lang="zh-TW" sz="1200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887755"/>
                  </a:ext>
                </a:extLst>
              </a:tr>
              <a:tr h="5168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以上課程為學程選修課程，至少需</a:t>
                      </a:r>
                      <a:r>
                        <a:rPr lang="zh-TW" sz="1600" kern="100" dirty="0" smtClean="0">
                          <a:effectLst/>
                        </a:rPr>
                        <a:t>選讀</a:t>
                      </a:r>
                      <a:r>
                        <a:rPr lang="en-US" sz="2400" b="1" kern="100" dirty="0" smtClean="0">
                          <a:solidFill>
                            <a:srgbClr val="FF0066"/>
                          </a:solidFill>
                          <a:effectLst/>
                        </a:rPr>
                        <a:t>_</a:t>
                      </a:r>
                      <a:r>
                        <a:rPr lang="en-US" sz="2400" b="1" u="sng" kern="100" dirty="0" smtClean="0">
                          <a:solidFill>
                            <a:srgbClr val="FF0066"/>
                          </a:solidFill>
                          <a:effectLst/>
                        </a:rPr>
                        <a:t>4</a:t>
                      </a:r>
                      <a:r>
                        <a:rPr lang="en-US" sz="2400" b="1" u="sng" kern="100" dirty="0">
                          <a:solidFill>
                            <a:srgbClr val="FF0066"/>
                          </a:solidFill>
                          <a:effectLst/>
                        </a:rPr>
                        <a:t>_</a:t>
                      </a:r>
                      <a:r>
                        <a:rPr lang="zh-TW" sz="1600" kern="100" dirty="0">
                          <a:effectLst/>
                        </a:rPr>
                        <a:t>學分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893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7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學程</a:t>
            </a:r>
            <a:r>
              <a:rPr lang="zh-TW" altLang="zh-TW" b="1" dirty="0" smtClean="0"/>
              <a:t>師資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234017"/>
          <a:ext cx="8229600" cy="52578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069290">
                  <a:extLst>
                    <a:ext uri="{9D8B030D-6E8A-4147-A177-3AD203B41FA5}">
                      <a16:colId xmlns:a16="http://schemas.microsoft.com/office/drawing/2014/main" val="30855300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2378451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89307247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638005159"/>
                    </a:ext>
                  </a:extLst>
                </a:gridCol>
                <a:gridCol w="2263766">
                  <a:extLst>
                    <a:ext uri="{9D8B030D-6E8A-4147-A177-3AD203B41FA5}">
                      <a16:colId xmlns:a16="http://schemas.microsoft.com/office/drawing/2014/main" val="461642208"/>
                    </a:ext>
                  </a:extLst>
                </a:gridCol>
              </a:tblGrid>
              <a:tr h="1586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所屬系所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職 稱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姓名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專長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授課科目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/>
                </a:tc>
                <a:extLst>
                  <a:ext uri="{0D108BD9-81ED-4DB2-BD59-A6C34878D82A}">
                    <a16:rowId xmlns:a16="http://schemas.microsoft.com/office/drawing/2014/main" val="2554875758"/>
                  </a:ext>
                </a:extLst>
              </a:tr>
              <a:tr h="661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口腔衛生學系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0" dirty="0" smtClean="0">
                          <a:effectLst/>
                        </a:rPr>
                        <a:t>名譽</a:t>
                      </a:r>
                      <a:r>
                        <a:rPr lang="zh-HK" sz="1200" kern="0" dirty="0" smtClean="0">
                          <a:effectLst/>
                        </a:rPr>
                        <a:t>教授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黃純德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兒童牙科學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牙科鎮靜學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特殊需求者口腔醫療與衛生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咀嚼吞嚥障礙與口腔功能訓練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口腔衛生教育與預防牙醫學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>
                          <a:effectLst/>
                        </a:rPr>
                        <a:t>社區口腔衛生實務</a:t>
                      </a:r>
                      <a:endParaRPr lang="zh-TW" sz="12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>
                          <a:effectLst/>
                        </a:rPr>
                        <a:t>長期照護與居家照護實習</a:t>
                      </a:r>
                      <a:endParaRPr lang="zh-TW" sz="12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>
                          <a:effectLst/>
                        </a:rPr>
                        <a:t>社區口腔健康發展學特論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107073988"/>
                  </a:ext>
                </a:extLst>
              </a:tr>
              <a:tr h="423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口腔衛生學系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助理教授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劉秀月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特殊需求者口腔衛生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氟化物應用</a:t>
                      </a:r>
                      <a:r>
                        <a:rPr lang="en-US" sz="1200" kern="0" dirty="0">
                          <a:effectLst/>
                        </a:rPr>
                        <a:t/>
                      </a:r>
                      <a:br>
                        <a:rPr lang="en-US" sz="1200" kern="0" dirty="0">
                          <a:effectLst/>
                        </a:rPr>
                      </a:br>
                      <a:r>
                        <a:rPr lang="zh-TW" sz="1200" kern="0" dirty="0">
                          <a:effectLst/>
                        </a:rPr>
                        <a:t>口腔預防醫學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 smtClean="0">
                          <a:effectLst/>
                        </a:rPr>
                        <a:t>特殊</a:t>
                      </a:r>
                      <a:r>
                        <a:rPr lang="zh-HK" sz="1200" kern="100" dirty="0">
                          <a:effectLst/>
                        </a:rPr>
                        <a:t>需求者口腔照護學</a:t>
                      </a: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zh-HK" sz="1200" kern="100" dirty="0">
                          <a:effectLst/>
                        </a:rPr>
                        <a:t>含實習</a:t>
                      </a:r>
                      <a:r>
                        <a:rPr lang="en-US" sz="1200" kern="10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 smtClean="0">
                          <a:effectLst/>
                        </a:rPr>
                        <a:t>咀</a:t>
                      </a:r>
                      <a:r>
                        <a:rPr lang="zh-TW" sz="1200" kern="100" dirty="0">
                          <a:effectLst/>
                        </a:rPr>
                        <a:t>嚼</a:t>
                      </a:r>
                      <a:r>
                        <a:rPr lang="zh-HK" sz="1200" kern="100" dirty="0">
                          <a:effectLst/>
                        </a:rPr>
                        <a:t>吞嚥暨口腔健康跨領域整合照護實驗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 smtClean="0">
                          <a:effectLst/>
                        </a:rPr>
                        <a:t>牙科</a:t>
                      </a:r>
                      <a:r>
                        <a:rPr lang="zh-HK" sz="1200" kern="100" dirty="0">
                          <a:effectLst/>
                        </a:rPr>
                        <a:t>臨床溝通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973101761"/>
                  </a:ext>
                </a:extLst>
              </a:tr>
              <a:tr h="661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護理學系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副教授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林淑媛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老人衰弱之調查及失能預防措施之成效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長照機構照護品質、安全文化及異常事件議題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</a:t>
                      </a:r>
                      <a:r>
                        <a:rPr lang="zh-TW" sz="1200" kern="100" dirty="0">
                          <a:effectLst/>
                        </a:rPr>
                        <a:t>護理人員及專科護理師實證能力之調</a:t>
                      </a:r>
                      <a:r>
                        <a:rPr lang="zh-HK" sz="1200" kern="100" dirty="0">
                          <a:effectLst/>
                        </a:rPr>
                        <a:t>查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4.</a:t>
                      </a:r>
                      <a:r>
                        <a:rPr lang="zh-TW" sz="1200" kern="100" dirty="0">
                          <a:effectLst/>
                        </a:rPr>
                        <a:t>老人跌倒、尿失禁及泌尿道感染之照護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5.</a:t>
                      </a:r>
                      <a:r>
                        <a:rPr lang="zh-TW" sz="1200" kern="100" dirty="0">
                          <a:effectLst/>
                        </a:rPr>
                        <a:t>概念圖於護生和護理人員之應用成效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老人護理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健康評估特論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高齡社會健康照護學程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1366815617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護理學系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altLang="zh-TW" sz="1200" kern="0" dirty="0" smtClean="0">
                          <a:effectLst/>
                        </a:rPr>
                        <a:t>助理教授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林佳</a:t>
                      </a:r>
                      <a:r>
                        <a:rPr lang="zh-TW" sz="1200" kern="0" dirty="0">
                          <a:effectLst/>
                        </a:rPr>
                        <a:t>儒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社區健康照護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跨領域醫護照護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</a:t>
                      </a:r>
                      <a:r>
                        <a:rPr lang="zh-TW" sz="1200" kern="100" dirty="0">
                          <a:effectLst/>
                        </a:rPr>
                        <a:t>護理教育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4.</a:t>
                      </a:r>
                      <a:r>
                        <a:rPr lang="zh-TW" sz="1200" kern="100" dirty="0">
                          <a:effectLst/>
                        </a:rPr>
                        <a:t>長期照護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長期照顧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護理生涯規劃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人類發展學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454369782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護理學系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講師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簡淑媛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社區護理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老人護理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</a:t>
                      </a:r>
                      <a:r>
                        <a:rPr lang="zh-TW" sz="1200" kern="100" dirty="0">
                          <a:effectLst/>
                        </a:rPr>
                        <a:t>身體檢查</a:t>
                      </a:r>
                      <a:r>
                        <a:rPr lang="en-US" sz="1200" kern="100" dirty="0">
                          <a:effectLst/>
                        </a:rPr>
                        <a:t> 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4.</a:t>
                      </a:r>
                      <a:r>
                        <a:rPr lang="zh-TW" sz="1200" kern="100" dirty="0">
                          <a:effectLst/>
                        </a:rPr>
                        <a:t>內外科護理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失智症照護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HK" sz="1200" kern="100" dirty="0">
                          <a:effectLst/>
                        </a:rPr>
                        <a:t>社區衛生護理學實習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2213202589"/>
                  </a:ext>
                </a:extLst>
              </a:tr>
              <a:tr h="317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高齡長期照護碩士學位學程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 dirty="0">
                          <a:effectLst/>
                        </a:rPr>
                        <a:t>助理教授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陳昱名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高齡化社會議題、社會政策政論分析、社會福利理論、醫學社會學、性別研究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高齡長期照護特論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高齡心理健康特論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1629598675"/>
                  </a:ext>
                </a:extLst>
              </a:tr>
              <a:tr h="317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高齡長期照護碩士學位學程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1200" kern="0">
                          <a:effectLst/>
                        </a:rPr>
                        <a:t>助理教授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姚</a:t>
                      </a:r>
                      <a:r>
                        <a:rPr lang="zh-HK" sz="1200" kern="0" dirty="0">
                          <a:effectLst/>
                        </a:rPr>
                        <a:t>卿騰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社區式長期照護、老人社會工作、老人心理衛生、老人終身教育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長期照護產業創新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高齡健康行為與教育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長期照護機構經營管理特論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424" marR="15424" marT="0" marB="0" anchor="ctr"/>
                </a:tc>
                <a:extLst>
                  <a:ext uri="{0D108BD9-81ED-4DB2-BD59-A6C34878D82A}">
                    <a16:rowId xmlns:a16="http://schemas.microsoft.com/office/drawing/2014/main" val="347933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4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產業鏈結</a:t>
            </a:r>
            <a:r>
              <a:rPr lang="zh-TW" altLang="zh-TW" b="1" dirty="0" smtClean="0"/>
              <a:t>與未來</a:t>
            </a:r>
            <a:r>
              <a:rPr lang="zh-TW" altLang="zh-TW" b="1" dirty="0"/>
              <a:t>發展方向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主要鏈結全人健康、長期照護、醫療科技等相關</a:t>
            </a:r>
            <a:r>
              <a:rPr lang="zh-TW" altLang="zh-TW" dirty="0" smtClean="0"/>
              <a:t>產業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防範疾病</a:t>
            </a:r>
            <a:r>
              <a:rPr lang="zh-TW" altLang="zh-TW" dirty="0"/>
              <a:t>或健康問題，倡導活躍老化之健康概念</a:t>
            </a:r>
            <a:r>
              <a:rPr lang="zh-TW" altLang="zh-TW" dirty="0" smtClean="0"/>
              <a:t>，健康</a:t>
            </a:r>
            <a:r>
              <a:rPr lang="zh-TW" altLang="zh-TW" dirty="0"/>
              <a:t>促進及延緩失能</a:t>
            </a:r>
            <a:r>
              <a:rPr lang="zh-TW" altLang="zh-TW" dirty="0" smtClean="0"/>
              <a:t>行動</a:t>
            </a:r>
            <a:endParaRPr lang="zh-TW" altLang="zh-TW" dirty="0"/>
          </a:p>
          <a:p>
            <a:pPr lvl="1"/>
            <a:r>
              <a:rPr lang="zh-TW" altLang="zh-TW" dirty="0"/>
              <a:t>透過全人健康與長期照護之相關基礎科目及應用科目，發展理論知識與實務經驗</a:t>
            </a:r>
            <a:r>
              <a:rPr lang="zh-TW" altLang="zh-TW" dirty="0" smtClean="0"/>
              <a:t>合一</a:t>
            </a:r>
            <a:endParaRPr lang="zh-TW" altLang="zh-TW" dirty="0"/>
          </a:p>
          <a:p>
            <a:pPr lvl="1"/>
            <a:r>
              <a:rPr lang="zh-TW" altLang="zh-TW" dirty="0"/>
              <a:t>從生理、心理到社會健康與人文相關專業素養，培養跨領域概念與合作精神，以符合照</a:t>
            </a:r>
            <a:r>
              <a:rPr lang="zh-TW" altLang="zh-TW" dirty="0" smtClean="0"/>
              <a:t>護需求</a:t>
            </a:r>
            <a:endParaRPr lang="zh-TW" altLang="zh-TW" dirty="0"/>
          </a:p>
          <a:p>
            <a:pPr lvl="1"/>
            <a:r>
              <a:rPr lang="zh-TW" altLang="zh-TW" dirty="0"/>
              <a:t>從健康實務到自產學創新，訓練學生具備第二專長，提昇未來就業競爭力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51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 2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CCC36C"/>
      </a:accent1>
      <a:accent2>
        <a:srgbClr val="90B8C2"/>
      </a:accent2>
      <a:accent3>
        <a:srgbClr val="FFFFFF"/>
      </a:accent3>
      <a:accent4>
        <a:srgbClr val="000000"/>
      </a:accent4>
      <a:accent5>
        <a:srgbClr val="E2DEBA"/>
      </a:accent5>
      <a:accent6>
        <a:srgbClr val="82A6B0"/>
      </a:accent6>
      <a:hlink>
        <a:srgbClr val="3E7DC2"/>
      </a:hlink>
      <a:folHlink>
        <a:srgbClr val="99CC00"/>
      </a:folHlink>
    </a:clrScheme>
    <a:fontScheme name="Office 佈景主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9CD05C"/>
        </a:accent1>
        <a:accent2>
          <a:srgbClr val="D2C354"/>
        </a:accent2>
        <a:accent3>
          <a:srgbClr val="FFFFFF"/>
        </a:accent3>
        <a:accent4>
          <a:srgbClr val="000000"/>
        </a:accent4>
        <a:accent5>
          <a:srgbClr val="CBE4B5"/>
        </a:accent5>
        <a:accent6>
          <a:srgbClr val="BEB04B"/>
        </a:accent6>
        <a:hlink>
          <a:srgbClr val="808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CCC36C"/>
        </a:accent1>
        <a:accent2>
          <a:srgbClr val="90B8C2"/>
        </a:accent2>
        <a:accent3>
          <a:srgbClr val="FFFFFF"/>
        </a:accent3>
        <a:accent4>
          <a:srgbClr val="000000"/>
        </a:accent4>
        <a:accent5>
          <a:srgbClr val="E2DEBA"/>
        </a:accent5>
        <a:accent6>
          <a:srgbClr val="82A6B0"/>
        </a:accent6>
        <a:hlink>
          <a:srgbClr val="3E7DC2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5297D6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4988C2"/>
        </a:accent6>
        <a:hlink>
          <a:srgbClr val="3333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242TGp_medical_light_v2</Template>
  <TotalTime>15</TotalTime>
  <Words>1211</Words>
  <Application>Microsoft Office PowerPoint</Application>
  <PresentationFormat>如螢幕大小 (4:3)</PresentationFormat>
  <Paragraphs>248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Wingdings</vt:lpstr>
      <vt:lpstr>Verdana</vt:lpstr>
      <vt:lpstr>Office 佈景主題</vt:lpstr>
      <vt:lpstr>高齡者個案管理微學程</vt:lpstr>
      <vt:lpstr>Contents</vt:lpstr>
      <vt:lpstr>學程宗旨</vt:lpstr>
      <vt:lpstr>學程特色</vt:lpstr>
      <vt:lpstr>預定招生學年度：109-1</vt:lpstr>
      <vt:lpstr>核心課程規劃</vt:lpstr>
      <vt:lpstr>選修課程規劃</vt:lpstr>
      <vt:lpstr>學程師資</vt:lpstr>
      <vt:lpstr>產業鏈結與未來發展方向</vt:lpstr>
      <vt:lpstr>PowerPoint 簡報</vt:lpstr>
    </vt:vector>
  </TitlesOfParts>
  <Company>KMU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Violet</dc:creator>
  <cp:lastModifiedBy>Violet</cp:lastModifiedBy>
  <cp:revision>5</cp:revision>
  <dcterms:created xsi:type="dcterms:W3CDTF">2020-08-18T18:13:14Z</dcterms:created>
  <dcterms:modified xsi:type="dcterms:W3CDTF">2020-08-18T18:29:07Z</dcterms:modified>
</cp:coreProperties>
</file>