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 id="2147484078" r:id="rId2"/>
    <p:sldMasterId id="2147484174" r:id="rId3"/>
  </p:sldMasterIdLst>
  <p:sldIdLst>
    <p:sldId id="260" r:id="rId4"/>
    <p:sldId id="257" r:id="rId5"/>
    <p:sldId id="258" r:id="rId6"/>
    <p:sldId id="259"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9" d="100"/>
          <a:sy n="109" d="100"/>
        </p:scale>
        <p:origin x="672" y="108"/>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3241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2602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zh-TW" altLang="en-US"/>
              <a:t>按一下以編輯母片標題樣式</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8130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4862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8415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zh-TW" altLang="en-US"/>
              <a:t>按一下以編輯母片標題樣式</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0761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1496786"/>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對">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845127" y="2507550"/>
            <a:ext cx="5156200" cy="3680525"/>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172200" y="2507550"/>
            <a:ext cx="5181601" cy="3680525"/>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Title 9"/>
          <p:cNvSpPr>
            <a:spLocks noGrp="1"/>
          </p:cNvSpPr>
          <p:nvPr>
            <p:ph type="title"/>
          </p:nvPr>
        </p:nvSpPr>
        <p:spPr/>
        <p:txBody>
          <a:bodyPr/>
          <a:lstStyle/>
          <a:p>
            <a:r>
              <a:rPr lang="zh-TW" altLang="en-US"/>
              <a:t>按一下以編輯母片標題樣式</a:t>
            </a:r>
            <a:endParaRPr lang="en-US" dirty="0"/>
          </a:p>
        </p:txBody>
      </p:sp>
    </p:spTree>
    <p:extLst>
      <p:ext uri="{BB962C8B-B14F-4D97-AF65-F5344CB8AC3E}">
        <p14:creationId xmlns:p14="http://schemas.microsoft.com/office/powerpoint/2010/main" val="955264058"/>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只有標題">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6" name="Title 5"/>
          <p:cNvSpPr>
            <a:spLocks noGrp="1"/>
          </p:cNvSpPr>
          <p:nvPr>
            <p:ph type="title"/>
          </p:nvPr>
        </p:nvSpPr>
        <p:spPr/>
        <p:txBody>
          <a:bodyPr/>
          <a:lstStyle/>
          <a:p>
            <a:r>
              <a:rPr lang="zh-TW" altLang="en-US"/>
              <a:t>按一下以編輯母片標題樣式</a:t>
            </a:r>
            <a:endParaRPr lang="en-US"/>
          </a:p>
        </p:txBody>
      </p:sp>
    </p:spTree>
    <p:extLst>
      <p:ext uri="{BB962C8B-B14F-4D97-AF65-F5344CB8AC3E}">
        <p14:creationId xmlns:p14="http://schemas.microsoft.com/office/powerpoint/2010/main" val="37659464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8087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zh-TW" altLang="en-US"/>
              <a:t>按一下以編輯母片標題樣式</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718901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45439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zh-TW" altLang="en-US"/>
              <a:t>按一下以編輯母片標題樣式</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58950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45648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zh-TW" altLang="en-US"/>
              <a:t>按一下以編輯母片標題樣式</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46623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atin typeface="微軟正黑體" panose="020B0604030504040204" pitchFamily="34" charset="-120"/>
                <a:ea typeface="微軟正黑體" panose="020B0604030504040204" pitchFamily="34" charset="-120"/>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atin typeface="微軟正黑體" panose="020B0604030504040204" pitchFamily="34" charset="-120"/>
                <a:ea typeface="微軟正黑體" panose="020B0604030504040204" pitchFamily="34" charset="-12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endParaRPr lang="en-US" dirty="0"/>
          </a:p>
        </p:txBody>
      </p:sp>
      <p:sp>
        <p:nvSpPr>
          <p:cNvPr id="4" name="Date Placeholder 3"/>
          <p:cNvSpPr>
            <a:spLocks noGrp="1"/>
          </p:cNvSpPr>
          <p:nvPr>
            <p:ph type="dt" sz="half" idx="10"/>
          </p:nvPr>
        </p:nvSpPr>
        <p:spPr>
          <a:xfrm>
            <a:off x="7909561" y="4314328"/>
            <a:ext cx="2910840" cy="374642"/>
          </a:xfrm>
        </p:spPr>
        <p:txBody>
          <a:bodyPr/>
          <a:lstStyle>
            <a:lvl1pPr>
              <a:defRPr>
                <a:latin typeface="微軟正黑體" panose="020B0604030504040204" pitchFamily="34" charset="-120"/>
                <a:ea typeface="微軟正黑體" panose="020B0604030504040204" pitchFamily="34" charset="-120"/>
              </a:defRPr>
            </a:lvl1pPr>
          </a:lstStyle>
          <a:p>
            <a:fld id="{B61BEF0D-F0BB-DE4B-95CE-6DB70DBA9567}" type="datetimeFigureOut">
              <a:rPr lang="en-US" smtClean="0"/>
              <a:pPr/>
              <a:t>9/1/2020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lvl1pPr>
              <a:defRPr>
                <a:latin typeface="微軟正黑體" panose="020B0604030504040204" pitchFamily="34" charset="-120"/>
                <a:ea typeface="微軟正黑體" panose="020B0604030504040204" pitchFamily="34" charset="-120"/>
              </a:defRPr>
            </a:lvl1p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lvl1pPr>
              <a:defRPr>
                <a:latin typeface="微軟正黑體" panose="020B0604030504040204" pitchFamily="34" charset="-120"/>
                <a:ea typeface="微軟正黑體" panose="020B0604030504040204" pitchFamily="34" charset="-12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22737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微軟正黑體" panose="020B0604030504040204" pitchFamily="34" charset="-120"/>
                <a:ea typeface="微軟正黑體" panose="020B0604030504040204" pitchFamily="34" charset="-120"/>
              </a:defRPr>
            </a:lvl1pPr>
          </a:lstStyle>
          <a:p>
            <a:r>
              <a:rPr lang="zh-TW" altLang="en-US" dirty="0"/>
              <a:t>按一下以編輯母片標題樣式</a:t>
            </a:r>
            <a:endParaRPr lang="en-US" dirty="0"/>
          </a:p>
        </p:txBody>
      </p:sp>
      <p:sp>
        <p:nvSpPr>
          <p:cNvPr id="3" name="Content Placeholder 2"/>
          <p:cNvSpPr>
            <a:spLocks noGrp="1"/>
          </p:cNvSpPr>
          <p:nvPr>
            <p:ph idx="1"/>
          </p:nvPr>
        </p:nvSpPr>
        <p:spPr/>
        <p:txBody>
          <a:bodyPr/>
          <a:lstStyle>
            <a:lvl1pPr>
              <a:defRPr>
                <a:latin typeface="微軟正黑體" panose="020B0604030504040204" pitchFamily="34" charset="-120"/>
                <a:ea typeface="微軟正黑體" panose="020B0604030504040204" pitchFamily="34" charset="-120"/>
              </a:defRPr>
            </a:lvl1pPr>
            <a:lvl2pPr>
              <a:defRPr>
                <a:latin typeface="微軟正黑體" panose="020B0604030504040204" pitchFamily="34" charset="-120"/>
                <a:ea typeface="微軟正黑體" panose="020B0604030504040204" pitchFamily="34" charset="-120"/>
              </a:defRPr>
            </a:lvl2pPr>
            <a:lvl3pPr>
              <a:defRPr>
                <a:latin typeface="微軟正黑體" panose="020B0604030504040204" pitchFamily="34" charset="-120"/>
                <a:ea typeface="微軟正黑體" panose="020B0604030504040204" pitchFamily="34" charset="-120"/>
              </a:defRPr>
            </a:lvl3pPr>
            <a:lvl4pPr>
              <a:defRPr>
                <a:latin typeface="微軟正黑體" panose="020B0604030504040204" pitchFamily="34" charset="-120"/>
                <a:ea typeface="微軟正黑體" panose="020B0604030504040204" pitchFamily="34" charset="-120"/>
              </a:defRPr>
            </a:lvl4pPr>
            <a:lvl5pPr>
              <a:defRPr>
                <a:latin typeface="微軟正黑體" panose="020B0604030504040204" pitchFamily="34" charset="-120"/>
                <a:ea typeface="微軟正黑體" panose="020B0604030504040204" pitchFamily="34" charset="-120"/>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lvl1pPr>
              <a:defRPr>
                <a:latin typeface="微軟正黑體" panose="020B0604030504040204" pitchFamily="34" charset="-120"/>
                <a:ea typeface="微軟正黑體" panose="020B0604030504040204" pitchFamily="34" charset="-120"/>
              </a:defRPr>
            </a:lvl1pPr>
          </a:lstStyle>
          <a:p>
            <a:fld id="{B61BEF0D-F0BB-DE4B-95CE-6DB70DBA9567}" type="datetimeFigureOut">
              <a:rPr lang="en-US" smtClean="0"/>
              <a:pPr/>
              <a:t>9/1/2020</a:t>
            </a:fld>
            <a:endParaRPr lang="en-US" dirty="0"/>
          </a:p>
        </p:txBody>
      </p:sp>
      <p:sp>
        <p:nvSpPr>
          <p:cNvPr id="5" name="Footer Placeholder 4"/>
          <p:cNvSpPr>
            <a:spLocks noGrp="1"/>
          </p:cNvSpPr>
          <p:nvPr>
            <p:ph type="ftr" sz="quarter" idx="11"/>
          </p:nvPr>
        </p:nvSpPr>
        <p:spPr/>
        <p:txBody>
          <a:bodyPr/>
          <a:lstStyle>
            <a:lvl1pPr>
              <a:defRPr>
                <a:latin typeface="微軟正黑體" panose="020B0604030504040204" pitchFamily="34" charset="-120"/>
                <a:ea typeface="微軟正黑體" panose="020B0604030504040204" pitchFamily="34" charset="-120"/>
              </a:defRPr>
            </a:lvl1pPr>
          </a:lstStyle>
          <a:p>
            <a:endParaRPr lang="en-US" dirty="0"/>
          </a:p>
        </p:txBody>
      </p:sp>
      <p:sp>
        <p:nvSpPr>
          <p:cNvPr id="6" name="Slide Number Placeholder 5"/>
          <p:cNvSpPr>
            <a:spLocks noGrp="1"/>
          </p:cNvSpPr>
          <p:nvPr>
            <p:ph type="sldNum" sz="quarter" idx="12"/>
          </p:nvPr>
        </p:nvSpPr>
        <p:spPr/>
        <p:txBody>
          <a:bodyPr/>
          <a:lstStyle>
            <a:lvl1pPr>
              <a:defRPr>
                <a:latin typeface="微軟正黑體" panose="020B0604030504040204" pitchFamily="34" charset="-120"/>
                <a:ea typeface="微軟正黑體" panose="020B0604030504040204" pitchFamily="34" charset="-12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45810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zh-TW" altLang="en-US"/>
              <a:t>按一下以編輯母片標題樣式</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B61BEF0D-F0BB-DE4B-95CE-6DB70DBA9567}" type="datetimeFigureOut">
              <a:rPr lang="en-US" smtClean="0"/>
              <a:pPr/>
              <a:t>9/1/2020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03616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6192567"/>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685800" y="3132666"/>
            <a:ext cx="5311775" cy="3086019"/>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172200" y="3132666"/>
            <a:ext cx="5334000" cy="3086019"/>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0409627"/>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91869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9407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zh-TW" altLang="en-US"/>
              <a:t>按一下以編輯母片標題樣式</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42159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0928068"/>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14283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16209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標題與說明文字">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zh-TW" altLang="en-US"/>
              <a:t>按一下以編輯母片標題樣式</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61BEF0D-F0BB-DE4B-95CE-6DB70DBA9567}" type="datetimeFigureOut">
              <a:rPr lang="en-US" smtClean="0"/>
              <a:pPr/>
              <a:t>9/1/2020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92103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引述 (含標題)">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zh-TW" altLang="en-US"/>
              <a:t>按一下以編輯母片標題樣式</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61BEF0D-F0BB-DE4B-95CE-6DB70DBA9567}" type="datetimeFigureOut">
              <a:rPr lang="en-US" smtClean="0"/>
              <a:pPr/>
              <a:t>9/1/2020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411124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名片">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zh-TW" altLang="en-US"/>
              <a:t>按一下以編輯母片標題樣式</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B61BEF0D-F0BB-DE4B-95CE-6DB70DBA9567}" type="datetimeFigureOut">
              <a:rPr lang="en-US" smtClean="0"/>
              <a:pPr/>
              <a:t>9/1/2020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00176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3 欄">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zh-TW" altLang="en-US"/>
              <a:t>按一下以編輯母片標題樣式</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3" name="Date Placeholder 2"/>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064974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3 圖片欄">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zh-TW" altLang="en-US"/>
              <a:t>按一下以編輯母片標題樣式</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3" name="Date Placeholder 2"/>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93757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56362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B61BEF0D-F0BB-DE4B-95CE-6DB70DBA9567}" type="datetimeFigureOut">
              <a:rPr lang="en-US" smtClean="0"/>
              <a:pPr/>
              <a:t>9/1/2020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1435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9043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對">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845127" y="2507550"/>
            <a:ext cx="5156200" cy="3680525"/>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172200" y="2507550"/>
            <a:ext cx="5181601" cy="3680525"/>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Title 9"/>
          <p:cNvSpPr>
            <a:spLocks noGrp="1"/>
          </p:cNvSpPr>
          <p:nvPr>
            <p:ph type="title"/>
          </p:nvPr>
        </p:nvSpPr>
        <p:spPr/>
        <p:txBody>
          <a:bodyPr/>
          <a:lstStyle/>
          <a:p>
            <a:r>
              <a:rPr lang="zh-TW" altLang="en-US"/>
              <a:t>按一下以編輯母片標題樣式</a:t>
            </a:r>
            <a:endParaRPr lang="en-US" dirty="0"/>
          </a:p>
        </p:txBody>
      </p:sp>
    </p:spTree>
    <p:extLst>
      <p:ext uri="{BB962C8B-B14F-4D97-AF65-F5344CB8AC3E}">
        <p14:creationId xmlns:p14="http://schemas.microsoft.com/office/powerpoint/2010/main" val="3517480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只有標題">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6" name="Title 5"/>
          <p:cNvSpPr>
            <a:spLocks noGrp="1"/>
          </p:cNvSpPr>
          <p:nvPr>
            <p:ph type="title"/>
          </p:nvPr>
        </p:nvSpPr>
        <p:spPr/>
        <p:txBody>
          <a:bodyPr/>
          <a:lstStyle/>
          <a:p>
            <a:r>
              <a:rPr lang="zh-TW" altLang="en-US"/>
              <a:t>按一下以編輯母片標題樣式</a:t>
            </a:r>
            <a:endParaRPr lang="en-US"/>
          </a:p>
        </p:txBody>
      </p:sp>
    </p:spTree>
    <p:extLst>
      <p:ext uri="{BB962C8B-B14F-4D97-AF65-F5344CB8AC3E}">
        <p14:creationId xmlns:p14="http://schemas.microsoft.com/office/powerpoint/2010/main" val="4030272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1825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zh-TW" altLang="en-US"/>
              <a:t>按一下以編輯母片標題樣式</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8007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zh-TW" altLang="en-US"/>
              <a:t>按一下以編輯母片標題樣式</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6568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19" Type="http://schemas.openxmlformats.org/officeDocument/2006/relationships/image" Target="../media/image1.png"/><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B61BEF0D-F0BB-DE4B-95CE-6DB70DBA9567}" type="datetimeFigureOut">
              <a:rPr lang="en-US" smtClean="0"/>
              <a:pPr/>
              <a:t>9/1/2020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789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B61BEF0D-F0BB-DE4B-95CE-6DB70DBA9567}" type="datetimeFigureOut">
              <a:rPr lang="en-US" smtClean="0"/>
              <a:pPr/>
              <a:t>9/1/2020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7266101"/>
      </p:ext>
    </p:extLst>
  </p:cSld>
  <p:clrMap bg1="lt1" tx1="dk1" bg2="lt2" tx2="dk2" accent1="accent1" accent2="accent2" accent3="accent3" accent4="accent4" accent5="accent5" accent6="accent6" hlink="hlink" folHlink="folHlink"/>
  <p:sldLayoutIdLst>
    <p:sldLayoutId id="2147484079" r:id="rId1"/>
    <p:sldLayoutId id="2147484080" r:id="rId2"/>
    <p:sldLayoutId id="2147484081" r:id="rId3"/>
    <p:sldLayoutId id="2147484082" r:id="rId4"/>
    <p:sldLayoutId id="2147484083" r:id="rId5"/>
    <p:sldLayoutId id="2147484084" r:id="rId6"/>
    <p:sldLayoutId id="2147484085" r:id="rId7"/>
    <p:sldLayoutId id="2147484086" r:id="rId8"/>
    <p:sldLayoutId id="2147484087" r:id="rId9"/>
    <p:sldLayoutId id="2147484088" r:id="rId10"/>
    <p:sldLayoutId id="21474840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1BEF0D-F0BB-DE4B-95CE-6DB70DBA9567}" type="datetimeFigureOut">
              <a:rPr lang="en-US" smtClean="0"/>
              <a:pPr/>
              <a:t>9/1/2020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8639132"/>
      </p:ext>
    </p:extLst>
  </p:cSld>
  <p:clrMap bg1="lt1" tx1="dk1" bg2="lt2" tx2="dk2" accent1="accent1" accent2="accent2" accent3="accent3" accent4="accent4" accent5="accent5" accent6="accent6" hlink="hlink" folHlink="folHlink"/>
  <p:sldLayoutIdLst>
    <p:sldLayoutId id="2147484175" r:id="rId1"/>
    <p:sldLayoutId id="2147484176" r:id="rId2"/>
    <p:sldLayoutId id="2147484177" r:id="rId3"/>
    <p:sldLayoutId id="2147484178" r:id="rId4"/>
    <p:sldLayoutId id="2147484179" r:id="rId5"/>
    <p:sldLayoutId id="2147484180" r:id="rId6"/>
    <p:sldLayoutId id="2147484181" r:id="rId7"/>
    <p:sldLayoutId id="2147484182" r:id="rId8"/>
    <p:sldLayoutId id="2147484183" r:id="rId9"/>
    <p:sldLayoutId id="2147484184" r:id="rId10"/>
    <p:sldLayoutId id="2147484185" r:id="rId11"/>
    <p:sldLayoutId id="2147484186" r:id="rId12"/>
    <p:sldLayoutId id="2147484187" r:id="rId13"/>
    <p:sldLayoutId id="2147484188" r:id="rId14"/>
    <p:sldLayoutId id="2147484189" r:id="rId15"/>
    <p:sldLayoutId id="2147484190" r:id="rId16"/>
    <p:sldLayoutId id="214748419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a:t>牙科醫學影像技術學程</a:t>
            </a:r>
          </a:p>
        </p:txBody>
      </p:sp>
      <p:sp>
        <p:nvSpPr>
          <p:cNvPr id="3" name="副標題 2"/>
          <p:cNvSpPr>
            <a:spLocks noGrp="1"/>
          </p:cNvSpPr>
          <p:nvPr>
            <p:ph type="subTitle" idx="1"/>
          </p:nvPr>
        </p:nvSpPr>
        <p:spPr>
          <a:xfrm>
            <a:off x="1371600" y="3986162"/>
            <a:ext cx="9448800" cy="685800"/>
          </a:xfrm>
        </p:spPr>
        <p:txBody>
          <a:bodyPr>
            <a:normAutofit fontScale="92500" lnSpcReduction="10000"/>
          </a:bodyPr>
          <a:lstStyle/>
          <a:p>
            <a:r>
              <a:rPr lang="zh-TW" altLang="en-US" dirty="0"/>
              <a:t>健康科學院  醫學影像暨放射科學系</a:t>
            </a:r>
            <a:endParaRPr lang="en-US" altLang="zh-TW" dirty="0"/>
          </a:p>
          <a:p>
            <a:r>
              <a:rPr lang="zh-TW" altLang="en-US" dirty="0"/>
              <a:t>黎俊蔚  副教授</a:t>
            </a:r>
          </a:p>
        </p:txBody>
      </p:sp>
    </p:spTree>
    <p:extLst>
      <p:ext uri="{BB962C8B-B14F-4D97-AF65-F5344CB8AC3E}">
        <p14:creationId xmlns:p14="http://schemas.microsoft.com/office/powerpoint/2010/main" val="94878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發展方向</a:t>
            </a:r>
          </a:p>
        </p:txBody>
      </p:sp>
      <p:sp>
        <p:nvSpPr>
          <p:cNvPr id="3" name="內容版面配置區 2"/>
          <p:cNvSpPr>
            <a:spLocks noGrp="1"/>
          </p:cNvSpPr>
          <p:nvPr>
            <p:ph idx="1"/>
          </p:nvPr>
        </p:nvSpPr>
        <p:spPr/>
        <p:txBody>
          <a:bodyPr>
            <a:normAutofit/>
          </a:bodyPr>
          <a:lstStyle/>
          <a:p>
            <a:r>
              <a:rPr lang="zh-TW" altLang="en-US" sz="2800" dirty="0"/>
              <a:t>培育學生具有牙科影像與技術核心能力。</a:t>
            </a:r>
          </a:p>
          <a:p>
            <a:endParaRPr lang="en-US" altLang="zh-TW" sz="2800" dirty="0"/>
          </a:p>
          <a:p>
            <a:r>
              <a:rPr lang="zh-TW" altLang="en-US" sz="2800" dirty="0"/>
              <a:t>讓學生了解目前國內牙科攝影技術</a:t>
            </a:r>
            <a:endParaRPr lang="en-US" altLang="zh-TW" sz="2800" dirty="0"/>
          </a:p>
          <a:p>
            <a:pPr lvl="1"/>
            <a:r>
              <a:rPr lang="zh-TW" altLang="en-US" sz="2600" dirty="0"/>
              <a:t>除了傳統</a:t>
            </a:r>
            <a:r>
              <a:rPr lang="en-US" altLang="zh-TW" sz="2600" dirty="0"/>
              <a:t>X-</a:t>
            </a:r>
            <a:r>
              <a:rPr lang="zh-TW" altLang="en-US" sz="2600" dirty="0"/>
              <a:t>光技術外也包括牙科電腦斷層技術、影像處理技術</a:t>
            </a:r>
            <a:endParaRPr lang="en-US" altLang="zh-TW" sz="2600" dirty="0"/>
          </a:p>
          <a:p>
            <a:endParaRPr lang="en-US" altLang="zh-TW" sz="2800" dirty="0"/>
          </a:p>
          <a:p>
            <a:r>
              <a:rPr lang="zh-TW" altLang="en-US" sz="2800" dirty="0"/>
              <a:t>提升學生職能發展專業能力，學習內容與職場需求接軌。</a:t>
            </a:r>
          </a:p>
        </p:txBody>
      </p:sp>
    </p:spTree>
    <p:extLst>
      <p:ext uri="{BB962C8B-B14F-4D97-AF65-F5344CB8AC3E}">
        <p14:creationId xmlns:p14="http://schemas.microsoft.com/office/powerpoint/2010/main" val="3972477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修讀優點</a:t>
            </a:r>
          </a:p>
        </p:txBody>
      </p:sp>
      <p:sp>
        <p:nvSpPr>
          <p:cNvPr id="3" name="內容版面配置區 2"/>
          <p:cNvSpPr>
            <a:spLocks noGrp="1"/>
          </p:cNvSpPr>
          <p:nvPr>
            <p:ph idx="1"/>
          </p:nvPr>
        </p:nvSpPr>
        <p:spPr/>
        <p:txBody>
          <a:bodyPr>
            <a:normAutofit/>
          </a:bodyPr>
          <a:lstStyle/>
          <a:p>
            <a:pPr>
              <a:lnSpc>
                <a:spcPct val="200000"/>
              </a:lnSpc>
            </a:pPr>
            <a:r>
              <a:rPr lang="zh-TW" altLang="en-US" sz="3600" dirty="0"/>
              <a:t>牙科攝影技能為近年來醫事放射師公會極力擴充之放射師職能發展專業能力。</a:t>
            </a:r>
            <a:endParaRPr lang="en-US" altLang="zh-TW" sz="3600" dirty="0"/>
          </a:p>
          <a:p>
            <a:pPr>
              <a:lnSpc>
                <a:spcPct val="200000"/>
              </a:lnSpc>
            </a:pPr>
            <a:r>
              <a:rPr lang="zh-TW" altLang="en-US" sz="3600" dirty="0"/>
              <a:t>學生在本科專業知能外，有更多元的課程選擇。</a:t>
            </a:r>
            <a:endParaRPr lang="en-US" altLang="zh-TW" sz="3600" dirty="0"/>
          </a:p>
          <a:p>
            <a:pPr>
              <a:lnSpc>
                <a:spcPct val="200000"/>
              </a:lnSpc>
            </a:pPr>
            <a:endParaRPr lang="zh-TW" altLang="en-US" sz="3600" dirty="0"/>
          </a:p>
          <a:p>
            <a:pPr>
              <a:lnSpc>
                <a:spcPct val="200000"/>
              </a:lnSpc>
            </a:pPr>
            <a:endParaRPr lang="zh-TW" altLang="en-US" sz="3600" dirty="0"/>
          </a:p>
        </p:txBody>
      </p:sp>
    </p:spTree>
    <p:extLst>
      <p:ext uri="{BB962C8B-B14F-4D97-AF65-F5344CB8AC3E}">
        <p14:creationId xmlns:p14="http://schemas.microsoft.com/office/powerpoint/2010/main" val="1500319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未來就業幫助</a:t>
            </a:r>
          </a:p>
        </p:txBody>
      </p:sp>
      <p:sp>
        <p:nvSpPr>
          <p:cNvPr id="3" name="內容版面配置區 2"/>
          <p:cNvSpPr>
            <a:spLocks noGrp="1"/>
          </p:cNvSpPr>
          <p:nvPr>
            <p:ph idx="1"/>
          </p:nvPr>
        </p:nvSpPr>
        <p:spPr/>
        <p:txBody>
          <a:bodyPr>
            <a:normAutofit/>
          </a:bodyPr>
          <a:lstStyle/>
          <a:p>
            <a:r>
              <a:rPr lang="zh-TW" altLang="en-US" sz="2800" dirty="0"/>
              <a:t>增加醫事放射師就業機會。</a:t>
            </a:r>
            <a:endParaRPr lang="en-US" altLang="zh-TW" sz="2800" dirty="0"/>
          </a:p>
          <a:p>
            <a:pPr lvl="1"/>
            <a:r>
              <a:rPr lang="zh-TW" altLang="en-US" sz="2600" dirty="0"/>
              <a:t>中華民國醫事放射學會籲請全國放射系（所）增設有關牙科相關教育課程。</a:t>
            </a:r>
            <a:endParaRPr lang="en-US" altLang="zh-TW" sz="2600" dirty="0"/>
          </a:p>
          <a:p>
            <a:r>
              <a:rPr lang="zh-TW" altLang="en-US" sz="2800" dirty="0"/>
              <a:t>提升學生職能發展專業能力。</a:t>
            </a:r>
            <a:endParaRPr lang="en-US" altLang="zh-TW" sz="2800" dirty="0"/>
          </a:p>
          <a:p>
            <a:pPr lvl="1"/>
            <a:r>
              <a:rPr lang="zh-TW" altLang="en-US" sz="2600"/>
              <a:t>了解</a:t>
            </a:r>
            <a:r>
              <a:rPr lang="zh-TW" altLang="en-US" sz="2600" dirty="0"/>
              <a:t>目前國內牙科攝影技術除了傳統</a:t>
            </a:r>
            <a:r>
              <a:rPr lang="en-US" altLang="zh-TW" sz="2600" dirty="0"/>
              <a:t>X-</a:t>
            </a:r>
            <a:r>
              <a:rPr lang="zh-TW" altLang="en-US" sz="2600" dirty="0"/>
              <a:t>光技術外也包括牙科電腦斷層技術、影像處理技術，使學習內容與職場需求接軌。</a:t>
            </a:r>
          </a:p>
        </p:txBody>
      </p:sp>
    </p:spTree>
    <p:extLst>
      <p:ext uri="{BB962C8B-B14F-4D97-AF65-F5344CB8AC3E}">
        <p14:creationId xmlns:p14="http://schemas.microsoft.com/office/powerpoint/2010/main" val="538168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圖片 13"/>
          <p:cNvPicPr>
            <a:picLocks noChangeAspect="1"/>
          </p:cNvPicPr>
          <p:nvPr/>
        </p:nvPicPr>
        <p:blipFill>
          <a:blip r:embed="rId2"/>
          <a:stretch>
            <a:fillRect/>
          </a:stretch>
        </p:blipFill>
        <p:spPr>
          <a:xfrm>
            <a:off x="6589096" y="1252827"/>
            <a:ext cx="5399954" cy="4577706"/>
          </a:xfrm>
          <a:prstGeom prst="rect">
            <a:avLst/>
          </a:prstGeom>
        </p:spPr>
      </p:pic>
      <p:pic>
        <p:nvPicPr>
          <p:cNvPr id="13" name="圖片 12"/>
          <p:cNvPicPr>
            <a:picLocks noChangeAspect="1"/>
          </p:cNvPicPr>
          <p:nvPr/>
        </p:nvPicPr>
        <p:blipFill>
          <a:blip r:embed="rId3"/>
          <a:stretch>
            <a:fillRect/>
          </a:stretch>
        </p:blipFill>
        <p:spPr>
          <a:xfrm>
            <a:off x="1313116" y="1264555"/>
            <a:ext cx="5081072" cy="5533547"/>
          </a:xfrm>
          <a:prstGeom prst="rect">
            <a:avLst/>
          </a:prstGeom>
        </p:spPr>
      </p:pic>
      <p:sp>
        <p:nvSpPr>
          <p:cNvPr id="2" name="標題 1"/>
          <p:cNvSpPr>
            <a:spLocks noGrp="1"/>
          </p:cNvSpPr>
          <p:nvPr>
            <p:ph type="title"/>
          </p:nvPr>
        </p:nvSpPr>
        <p:spPr>
          <a:xfrm>
            <a:off x="2895600" y="68826"/>
            <a:ext cx="8610600" cy="1235901"/>
          </a:xfrm>
        </p:spPr>
        <p:txBody>
          <a:bodyPr>
            <a:normAutofit/>
          </a:bodyPr>
          <a:lstStyle/>
          <a:p>
            <a:r>
              <a:rPr lang="zh-TW" altLang="en-US" dirty="0"/>
              <a:t>課程規劃表</a:t>
            </a:r>
          </a:p>
        </p:txBody>
      </p:sp>
      <p:sp>
        <p:nvSpPr>
          <p:cNvPr id="6" name="橢圓 5"/>
          <p:cNvSpPr/>
          <p:nvPr/>
        </p:nvSpPr>
        <p:spPr>
          <a:xfrm>
            <a:off x="8809798" y="4848504"/>
            <a:ext cx="624254" cy="3692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橢圓 6"/>
          <p:cNvSpPr/>
          <p:nvPr/>
        </p:nvSpPr>
        <p:spPr>
          <a:xfrm>
            <a:off x="10795125" y="4806028"/>
            <a:ext cx="531636" cy="45423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橢圓 7"/>
          <p:cNvSpPr/>
          <p:nvPr/>
        </p:nvSpPr>
        <p:spPr>
          <a:xfrm>
            <a:off x="1247474" y="3420714"/>
            <a:ext cx="457254" cy="8699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橢圓 8"/>
          <p:cNvSpPr/>
          <p:nvPr/>
        </p:nvSpPr>
        <p:spPr>
          <a:xfrm>
            <a:off x="6589096" y="2435686"/>
            <a:ext cx="457254" cy="8699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橢圓 9"/>
          <p:cNvSpPr/>
          <p:nvPr/>
        </p:nvSpPr>
        <p:spPr>
          <a:xfrm>
            <a:off x="4598851" y="6453166"/>
            <a:ext cx="706314" cy="3692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橢圓 11"/>
          <p:cNvSpPr/>
          <p:nvPr/>
        </p:nvSpPr>
        <p:spPr>
          <a:xfrm>
            <a:off x="10088811" y="4330297"/>
            <a:ext cx="706314" cy="3692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781689092"/>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飛機雲">
  <a:themeElements>
    <a:clrScheme name="飛機雲">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飛機雲">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飛機雲">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離子會議室</Template>
  <TotalTime>1127</TotalTime>
  <Words>185</Words>
  <Application>Microsoft Office PowerPoint</Application>
  <PresentationFormat>寬螢幕</PresentationFormat>
  <Paragraphs>19</Paragraphs>
  <Slides>5</Slides>
  <Notes>0</Notes>
  <HiddenSlides>0</HiddenSlides>
  <MMClips>0</MMClips>
  <ScaleCrop>false</ScaleCrop>
  <HeadingPairs>
    <vt:vector size="6" baseType="variant">
      <vt:variant>
        <vt:lpstr>使用字型</vt:lpstr>
      </vt:variant>
      <vt:variant>
        <vt:i4>7</vt:i4>
      </vt:variant>
      <vt:variant>
        <vt:lpstr>佈景主題</vt:lpstr>
      </vt:variant>
      <vt:variant>
        <vt:i4>3</vt:i4>
      </vt:variant>
      <vt:variant>
        <vt:lpstr>投影片標題</vt:lpstr>
      </vt:variant>
      <vt:variant>
        <vt:i4>5</vt:i4>
      </vt:variant>
    </vt:vector>
  </HeadingPairs>
  <TitlesOfParts>
    <vt:vector size="15" baseType="lpstr">
      <vt:lpstr>微軟正黑體</vt:lpstr>
      <vt:lpstr>新細明體</vt:lpstr>
      <vt:lpstr>Arial</vt:lpstr>
      <vt:lpstr>Calibri</vt:lpstr>
      <vt:lpstr>Calibri Light</vt:lpstr>
      <vt:lpstr>Century Gothic</vt:lpstr>
      <vt:lpstr>Wingdings 2</vt:lpstr>
      <vt:lpstr>HDOfficeLightV0</vt:lpstr>
      <vt:lpstr>1_HDOfficeLightV0</vt:lpstr>
      <vt:lpstr>飛機雲</vt:lpstr>
      <vt:lpstr>牙科醫學影像技術學程</vt:lpstr>
      <vt:lpstr>發展方向</vt:lpstr>
      <vt:lpstr>修讀優點</vt:lpstr>
      <vt:lpstr>未來就業幫助</vt:lpstr>
      <vt:lpstr>課程規劃表</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牙科醫學影像技術學程</dc:title>
  <dc:creator>user</dc:creator>
  <cp:lastModifiedBy>user</cp:lastModifiedBy>
  <cp:revision>20</cp:revision>
  <dcterms:created xsi:type="dcterms:W3CDTF">2017-08-15T05:11:56Z</dcterms:created>
  <dcterms:modified xsi:type="dcterms:W3CDTF">2020-09-01T06:31:15Z</dcterms:modified>
</cp:coreProperties>
</file>