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1" r:id="rId5"/>
    <p:sldId id="258" r:id="rId6"/>
    <p:sldId id="259" r:id="rId7"/>
    <p:sldId id="264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739" autoAdjust="0"/>
  </p:normalViewPr>
  <p:slideViewPr>
    <p:cSldViewPr>
      <p:cViewPr varScale="1">
        <p:scale>
          <a:sx n="115" d="100"/>
          <a:sy n="115" d="100"/>
        </p:scale>
        <p:origin x="14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90BD-2B3A-41D7-86F4-7705B0F4532C}" type="datetimeFigureOut">
              <a:rPr lang="zh-TW" altLang="en-US" smtClean="0"/>
              <a:t>2020/8/20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D937-2C93-433B-AE13-369D7E1AC4B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90BD-2B3A-41D7-86F4-7705B0F4532C}" type="datetimeFigureOut">
              <a:rPr lang="zh-TW" altLang="en-US" smtClean="0"/>
              <a:t>2020/8/20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D937-2C93-433B-AE13-369D7E1AC4B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90BD-2B3A-41D7-86F4-7705B0F4532C}" type="datetimeFigureOut">
              <a:rPr lang="zh-TW" altLang="en-US" smtClean="0"/>
              <a:t>2020/8/20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D937-2C93-433B-AE13-369D7E1AC4B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90BD-2B3A-41D7-86F4-7705B0F4532C}" type="datetimeFigureOut">
              <a:rPr lang="zh-TW" altLang="en-US" smtClean="0"/>
              <a:t>2020/8/20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D937-2C93-433B-AE13-369D7E1AC4B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90BD-2B3A-41D7-86F4-7705B0F4532C}" type="datetimeFigureOut">
              <a:rPr lang="zh-TW" altLang="en-US" smtClean="0"/>
              <a:t>2020/8/20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D937-2C93-433B-AE13-369D7E1AC4B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90BD-2B3A-41D7-86F4-7705B0F4532C}" type="datetimeFigureOut">
              <a:rPr lang="zh-TW" altLang="en-US" smtClean="0"/>
              <a:t>2020/8/20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D937-2C93-433B-AE13-369D7E1AC4B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90BD-2B3A-41D7-86F4-7705B0F4532C}" type="datetimeFigureOut">
              <a:rPr lang="zh-TW" altLang="en-US" smtClean="0"/>
              <a:t>2020/8/20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D937-2C93-433B-AE13-369D7E1AC4B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90BD-2B3A-41D7-86F4-7705B0F4532C}" type="datetimeFigureOut">
              <a:rPr lang="zh-TW" altLang="en-US" smtClean="0"/>
              <a:t>2020/8/20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D937-2C93-433B-AE13-369D7E1AC4B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90BD-2B3A-41D7-86F4-7705B0F4532C}" type="datetimeFigureOut">
              <a:rPr lang="zh-TW" altLang="en-US" smtClean="0"/>
              <a:t>2020/8/20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D937-2C93-433B-AE13-369D7E1AC4B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90BD-2B3A-41D7-86F4-7705B0F4532C}" type="datetimeFigureOut">
              <a:rPr lang="zh-TW" altLang="en-US" smtClean="0"/>
              <a:t>2020/8/20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D937-2C93-433B-AE13-369D7E1AC4B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90BD-2B3A-41D7-86F4-7705B0F4532C}" type="datetimeFigureOut">
              <a:rPr lang="zh-TW" altLang="en-US" smtClean="0"/>
              <a:t>2020/8/20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D937-2C93-433B-AE13-369D7E1AC4B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290BD-2B3A-41D7-86F4-7705B0F4532C}" type="datetimeFigureOut">
              <a:rPr lang="zh-TW" altLang="en-US" smtClean="0"/>
              <a:t>2020/8/20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ED937-2C93-433B-AE13-369D7E1AC4B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2276872"/>
            <a:ext cx="7772400" cy="1302414"/>
          </a:xfrm>
        </p:spPr>
        <p:txBody>
          <a:bodyPr>
            <a:noAutofit/>
          </a:bodyPr>
          <a:lstStyle/>
          <a:p>
            <a:pPr algn="ctr"/>
            <a:r>
              <a:rPr lang="en-US" altLang="zh-TW" sz="6600" dirty="0" smtClean="0"/>
              <a:t/>
            </a:r>
            <a:br>
              <a:rPr lang="en-US" altLang="zh-TW" sz="6600" dirty="0" smtClean="0"/>
            </a:br>
            <a:r>
              <a:rPr lang="zh-TW" altLang="en-US" sz="6600" dirty="0" smtClean="0"/>
              <a:t>藝術治療學程</a:t>
            </a:r>
            <a:endParaRPr lang="zh-TW" altLang="en-US" sz="6600" dirty="0"/>
          </a:p>
        </p:txBody>
      </p:sp>
    </p:spTree>
    <p:extLst>
      <p:ext uri="{BB962C8B-B14F-4D97-AF65-F5344CB8AC3E}">
        <p14:creationId xmlns:p14="http://schemas.microsoft.com/office/powerpoint/2010/main" val="1134602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525963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+mj-ea"/>
                <a:ea typeface="+mj-ea"/>
              </a:rPr>
              <a:t>藝術治療是以有計畫、有組織的方法</a:t>
            </a:r>
            <a:r>
              <a:rPr lang="zh-TW" altLang="en-US" dirty="0" smtClean="0">
                <a:latin typeface="+mj-ea"/>
                <a:ea typeface="+mj-ea"/>
              </a:rPr>
              <a:t>，運用</a:t>
            </a:r>
            <a:r>
              <a:rPr lang="zh-TW" altLang="en-US" dirty="0">
                <a:latin typeface="+mj-ea"/>
                <a:ea typeface="+mj-ea"/>
              </a:rPr>
              <a:t>在心理、生理、社會、疾病或功能障礙的病人</a:t>
            </a:r>
            <a:r>
              <a:rPr lang="zh-TW" altLang="en-US" dirty="0" smtClean="0">
                <a:latin typeface="+mj-ea"/>
                <a:ea typeface="+mj-ea"/>
              </a:rPr>
              <a:t>。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本</a:t>
            </a:r>
            <a:r>
              <a:rPr lang="zh-TW" altLang="en-US" dirty="0">
                <a:latin typeface="+mj-ea"/>
                <a:ea typeface="+mj-ea"/>
              </a:rPr>
              <a:t>學程整合本校心理系與中山大學音樂系之專業資源</a:t>
            </a:r>
            <a:r>
              <a:rPr lang="zh-TW" altLang="en-US" dirty="0" smtClean="0">
                <a:latin typeface="+mj-ea"/>
                <a:ea typeface="+mj-ea"/>
              </a:rPr>
              <a:t>，透過整合治療模式</a:t>
            </a:r>
            <a:r>
              <a:rPr lang="zh-TW" altLang="en-US" dirty="0">
                <a:latin typeface="+mj-ea"/>
                <a:ea typeface="+mj-ea"/>
              </a:rPr>
              <a:t>，以行為科學的理論與技術</a:t>
            </a:r>
            <a:r>
              <a:rPr lang="zh-TW" altLang="en-US" dirty="0" smtClean="0">
                <a:latin typeface="+mj-ea"/>
                <a:ea typeface="+mj-ea"/>
              </a:rPr>
              <a:t>，將</a:t>
            </a:r>
            <a:r>
              <a:rPr lang="zh-TW" altLang="en-US" dirty="0">
                <a:latin typeface="+mj-ea"/>
                <a:ea typeface="+mj-ea"/>
              </a:rPr>
              <a:t>藝術作為</a:t>
            </a:r>
            <a:r>
              <a:rPr lang="zh-TW" altLang="en-US" dirty="0" smtClean="0">
                <a:latin typeface="+mj-ea"/>
                <a:ea typeface="+mj-ea"/>
              </a:rPr>
              <a:t>一種介入媒介，在心理治療過程運用</a:t>
            </a:r>
            <a:r>
              <a:rPr lang="zh-TW" altLang="en-US" dirty="0">
                <a:latin typeface="+mj-ea"/>
              </a:rPr>
              <a:t>。</a:t>
            </a:r>
            <a:endParaRPr lang="en-US" altLang="zh-TW" dirty="0">
              <a:latin typeface="+mj-ea"/>
            </a:endParaRPr>
          </a:p>
          <a:p>
            <a:endParaRPr lang="zh-TW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4330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+mj-ea"/>
                <a:ea typeface="+mj-ea"/>
              </a:rPr>
              <a:t>課程發展方向</a:t>
            </a:r>
            <a:endParaRPr lang="en-US" altLang="zh-TW" dirty="0" smtClean="0">
              <a:latin typeface="+mj-ea"/>
              <a:ea typeface="+mj-ea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>
                <a:latin typeface="+mj-ea"/>
                <a:ea typeface="+mj-ea"/>
              </a:rPr>
              <a:t>增加課程廣度與</a:t>
            </a:r>
            <a:r>
              <a:rPr lang="zh-TW" altLang="en-US" dirty="0" smtClean="0">
                <a:latin typeface="+mj-ea"/>
                <a:ea typeface="+mj-ea"/>
              </a:rPr>
              <a:t>深度</a:t>
            </a:r>
            <a:endParaRPr lang="en-US" altLang="zh-TW" dirty="0" smtClean="0">
              <a:latin typeface="+mj-ea"/>
              <a:ea typeface="+mj-ea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>
                <a:latin typeface="+mj-ea"/>
                <a:ea typeface="+mj-ea"/>
              </a:rPr>
              <a:t>增加修課同學的</a:t>
            </a:r>
            <a:r>
              <a:rPr lang="zh-TW" altLang="en-US" dirty="0" smtClean="0">
                <a:latin typeface="+mj-ea"/>
                <a:ea typeface="+mj-ea"/>
              </a:rPr>
              <a:t>實作與</a:t>
            </a:r>
            <a:r>
              <a:rPr lang="zh-TW" altLang="en-US" dirty="0">
                <a:latin typeface="+mj-ea"/>
                <a:ea typeface="+mj-ea"/>
              </a:rPr>
              <a:t>體驗</a:t>
            </a:r>
          </a:p>
        </p:txBody>
      </p:sp>
    </p:spTree>
    <p:extLst>
      <p:ext uri="{BB962C8B-B14F-4D97-AF65-F5344CB8AC3E}">
        <p14:creationId xmlns:p14="http://schemas.microsoft.com/office/powerpoint/2010/main" val="2826961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+mj-ea"/>
                <a:ea typeface="+mj-ea"/>
              </a:rPr>
              <a:t>藝術治療的優點</a:t>
            </a:r>
            <a:endParaRPr lang="en-US" altLang="zh-TW" dirty="0" smtClean="0">
              <a:latin typeface="+mj-ea"/>
              <a:ea typeface="+mj-ea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>
                <a:latin typeface="+mj-ea"/>
                <a:ea typeface="+mj-ea"/>
              </a:rPr>
              <a:t>不需要依賴</a:t>
            </a:r>
            <a:r>
              <a:rPr lang="zh-TW" altLang="en-US" dirty="0" smtClean="0">
                <a:latin typeface="+mj-ea"/>
                <a:ea typeface="+mj-ea"/>
              </a:rPr>
              <a:t>語言</a:t>
            </a:r>
            <a:endParaRPr lang="en-US" altLang="zh-TW" dirty="0" smtClean="0">
              <a:latin typeface="+mj-ea"/>
              <a:ea typeface="+mj-ea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+mj-ea"/>
                <a:ea typeface="+mj-ea"/>
              </a:rPr>
              <a:t>幫助建立關係</a:t>
            </a:r>
            <a:endParaRPr lang="en-US" altLang="zh-TW" dirty="0" smtClean="0">
              <a:latin typeface="+mj-ea"/>
              <a:ea typeface="+mj-ea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>
                <a:latin typeface="+mj-ea"/>
                <a:ea typeface="+mj-ea"/>
              </a:rPr>
              <a:t>促進情緒</a:t>
            </a:r>
            <a:r>
              <a:rPr lang="zh-TW" altLang="en-US" dirty="0" smtClean="0">
                <a:latin typeface="+mj-ea"/>
                <a:ea typeface="+mj-ea"/>
              </a:rPr>
              <a:t>表達</a:t>
            </a:r>
            <a:endParaRPr lang="en-US" altLang="zh-TW" dirty="0" smtClean="0">
              <a:latin typeface="+mj-ea"/>
              <a:ea typeface="+mj-ea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>
                <a:latin typeface="+mj-ea"/>
                <a:ea typeface="+mj-ea"/>
              </a:rPr>
              <a:t>促進</a:t>
            </a:r>
            <a:r>
              <a:rPr lang="zh-TW" altLang="en-US" dirty="0" smtClean="0">
                <a:latin typeface="+mj-ea"/>
                <a:ea typeface="+mj-ea"/>
              </a:rPr>
              <a:t>自我覺察</a:t>
            </a:r>
            <a:endParaRPr lang="zh-TW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11473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801031"/>
              </p:ext>
            </p:extLst>
          </p:nvPr>
        </p:nvGraphicFramePr>
        <p:xfrm>
          <a:off x="467544" y="1628800"/>
          <a:ext cx="8352930" cy="3758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7995">
                <a:tc rowSpan="13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050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050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en-US" sz="1050" kern="100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altLang="zh-TW" sz="1050" kern="100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zh-TW" sz="1050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marL="0" algn="ctr" rtl="0" eaLnBrk="1" latinLnBrk="0" hangingPunct="1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altLang="en-US" sz="2000" b="1" kern="100" dirty="0" smtClean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核</a:t>
                      </a:r>
                      <a:endParaRPr kumimoji="0" lang="en-US" altLang="zh-TW" sz="2000" b="1" kern="100" dirty="0" smtClean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altLang="en-US" sz="2000" b="1" kern="100" dirty="0" smtClean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心</a:t>
                      </a:r>
                      <a:endParaRPr kumimoji="0" lang="en-US" altLang="zh-TW" sz="2000" b="1" kern="100" dirty="0" smtClean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altLang="zh-TW" sz="2000" b="1" kern="100" dirty="0" smtClean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課</a:t>
                      </a:r>
                      <a:endParaRPr kumimoji="0" lang="en-US" altLang="zh-TW" sz="2000" b="1" kern="100" dirty="0" smtClean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altLang="zh-TW" sz="2000" b="1" kern="100" dirty="0" smtClean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程</a:t>
                      </a:r>
                      <a:endParaRPr kumimoji="0" lang="zh-TW" altLang="zh-TW" sz="2000" b="1" kern="1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+mj-ea"/>
                          <a:ea typeface="+mj-ea"/>
                        </a:rPr>
                        <a:t>開課學系</a:t>
                      </a:r>
                      <a:endParaRPr lang="zh-TW" sz="14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+mj-ea"/>
                          <a:ea typeface="+mj-ea"/>
                        </a:rPr>
                        <a:t>課程名稱</a:t>
                      </a:r>
                      <a:endParaRPr lang="zh-TW" sz="14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+mj-ea"/>
                          <a:ea typeface="+mj-ea"/>
                        </a:rPr>
                        <a:t>開課年級</a:t>
                      </a:r>
                      <a:endParaRPr lang="zh-TW" sz="14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+mj-ea"/>
                          <a:ea typeface="+mj-ea"/>
                        </a:rPr>
                        <a:t>開課學期</a:t>
                      </a:r>
                      <a:endParaRPr lang="zh-TW" sz="14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+mj-ea"/>
                          <a:ea typeface="+mj-ea"/>
                        </a:rPr>
                        <a:t>學分數</a:t>
                      </a:r>
                      <a:endParaRPr lang="zh-TW" sz="14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+mj-ea"/>
                          <a:ea typeface="+mj-ea"/>
                        </a:rPr>
                        <a:t>備註</a:t>
                      </a:r>
                      <a:endParaRPr lang="zh-TW" sz="14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99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j-ea"/>
                          <a:ea typeface="+mj-ea"/>
                        </a:rPr>
                        <a:t>心理學系</a:t>
                      </a:r>
                      <a:endParaRPr lang="zh-TW" sz="12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j-ea"/>
                          <a:ea typeface="+mj-ea"/>
                        </a:rPr>
                        <a:t>普通心理學</a:t>
                      </a:r>
                      <a:endParaRPr lang="zh-TW" sz="12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</a:t>
                      </a:r>
                      <a:r>
                        <a:rPr kumimoji="0" 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、</a:t>
                      </a: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6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050" kern="100" dirty="0">
                          <a:effectLst/>
                          <a:latin typeface="+mj-ea"/>
                          <a:ea typeface="+mj-ea"/>
                        </a:rPr>
                        <a:t>修習一學期即可</a:t>
                      </a:r>
                      <a:endParaRPr lang="zh-TW" sz="11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6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sz="140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心理學系</a:t>
                      </a: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sz="140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發展心理學</a:t>
                      </a: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1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6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sz="140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心理學系</a:t>
                      </a: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sz="140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變態心理學</a:t>
                      </a: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1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3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sz="140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心理學系</a:t>
                      </a: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sz="140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臨床心理學導論</a:t>
                      </a: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1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26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alt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心理學系</a:t>
                      </a:r>
                      <a:endParaRPr kumimoji="0" lang="zh-TW" altLang="zh-TW" sz="14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altLang="en-US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戲劇治療概論</a:t>
                      </a:r>
                      <a:endParaRPr kumimoji="0" lang="zh-TW" sz="14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4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1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26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心理學系</a:t>
                      </a: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altLang="en-US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藝術治療</a:t>
                      </a:r>
                      <a:endParaRPr kumimoji="0" lang="zh-TW" sz="14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26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中山大學</a:t>
                      </a:r>
                      <a:r>
                        <a:rPr kumimoji="0" lang="zh-TW" altLang="en-US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r>
                        <a:rPr kumimoji="0" 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音樂</a:t>
                      </a:r>
                      <a:r>
                        <a:rPr kumimoji="0" lang="zh-TW" sz="140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學系</a:t>
                      </a: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sz="140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音樂心理學</a:t>
                      </a: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1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26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中山大學</a:t>
                      </a:r>
                      <a:r>
                        <a:rPr kumimoji="0" lang="zh-TW" altLang="en-US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r>
                        <a:rPr kumimoji="0" 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音樂</a:t>
                      </a:r>
                      <a:r>
                        <a:rPr kumimoji="0" lang="zh-TW" sz="140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學系</a:t>
                      </a: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sz="140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音樂治療</a:t>
                      </a: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1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7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中山大學</a:t>
                      </a:r>
                      <a:r>
                        <a:rPr kumimoji="0" lang="zh-TW" altLang="en-US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r>
                        <a:rPr kumimoji="0" 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劇場</a:t>
                      </a:r>
                      <a:r>
                        <a:rPr kumimoji="0" lang="zh-TW" sz="140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藝術學系</a:t>
                      </a: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kumimoji="0" lang="zh-TW" sz="140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劇本導讀</a:t>
                      </a: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1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1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中山大學</a:t>
                      </a:r>
                      <a:r>
                        <a:rPr kumimoji="0" lang="zh-TW" altLang="en-US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r>
                        <a:rPr kumimoji="0" 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劇場</a:t>
                      </a:r>
                      <a:r>
                        <a:rPr kumimoji="0" lang="zh-TW" sz="140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藝術學系</a:t>
                      </a: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kumimoji="0" lang="zh-TW" sz="140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基礎表演</a:t>
                      </a: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1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9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中山大學</a:t>
                      </a:r>
                      <a:r>
                        <a:rPr kumimoji="0" lang="zh-TW" altLang="en-US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r>
                        <a:rPr kumimoji="0" 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劇場</a:t>
                      </a:r>
                      <a:r>
                        <a:rPr kumimoji="0" lang="zh-TW" sz="140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藝術學系</a:t>
                      </a: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kumimoji="0" 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戲劇治療</a:t>
                      </a:r>
                      <a:r>
                        <a:rPr kumimoji="0" lang="zh-TW" altLang="en-US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與</a:t>
                      </a:r>
                      <a:r>
                        <a:rPr kumimoji="0" lang="en-US" alt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PBT</a:t>
                      </a:r>
                      <a:r>
                        <a:rPr kumimoji="0" lang="zh-TW" altLang="en-US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設計</a:t>
                      </a:r>
                      <a:endParaRPr kumimoji="0" lang="zh-TW" sz="14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</a:t>
                      </a:r>
                      <a:endParaRPr kumimoji="0" lang="zh-TW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1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379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+mj-ea"/>
                          <a:ea typeface="+mj-ea"/>
                        </a:rPr>
                        <a:t>以上課程為學程核心課程，至少需選讀</a:t>
                      </a:r>
                      <a:r>
                        <a:rPr lang="en-US" sz="1200" kern="100" dirty="0">
                          <a:effectLst/>
                          <a:latin typeface="+mj-ea"/>
                          <a:ea typeface="+mj-ea"/>
                        </a:rPr>
                        <a:t>_</a:t>
                      </a:r>
                      <a:r>
                        <a:rPr lang="en-US" sz="1200" u="sng" kern="100" dirty="0">
                          <a:effectLst/>
                          <a:latin typeface="+mj-ea"/>
                          <a:ea typeface="+mj-ea"/>
                        </a:rPr>
                        <a:t>_</a:t>
                      </a:r>
                      <a:r>
                        <a:rPr lang="en-US" sz="1200" u="sng" kern="100" dirty="0" smtClean="0">
                          <a:effectLst/>
                          <a:latin typeface="+mj-ea"/>
                          <a:ea typeface="+mj-ea"/>
                        </a:rPr>
                        <a:t>1</a:t>
                      </a:r>
                      <a:r>
                        <a:rPr lang="en-US" altLang="zh-TW" sz="1200" u="sng" kern="100" dirty="0" smtClean="0">
                          <a:effectLst/>
                          <a:latin typeface="+mj-ea"/>
                          <a:ea typeface="+mj-ea"/>
                        </a:rPr>
                        <a:t>4</a:t>
                      </a:r>
                      <a:r>
                        <a:rPr lang="en-US" sz="1200" u="sng" kern="100" dirty="0" smtClean="0">
                          <a:effectLst/>
                          <a:latin typeface="+mj-ea"/>
                          <a:ea typeface="+mj-ea"/>
                        </a:rPr>
                        <a:t>__</a:t>
                      </a:r>
                      <a:r>
                        <a:rPr lang="zh-TW" sz="1200" kern="100" dirty="0">
                          <a:effectLst/>
                          <a:latin typeface="+mj-ea"/>
                          <a:ea typeface="+mj-ea"/>
                        </a:rPr>
                        <a:t>學分</a:t>
                      </a:r>
                      <a:endParaRPr lang="zh-TW" sz="11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539552" y="3204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藝術治療學程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686722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271787"/>
              </p:ext>
            </p:extLst>
          </p:nvPr>
        </p:nvGraphicFramePr>
        <p:xfrm>
          <a:off x="251520" y="908720"/>
          <a:ext cx="8640959" cy="5841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6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6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02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2049">
                <a:tc rowSpan="1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選</a:t>
                      </a:r>
                    </a:p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修</a:t>
                      </a:r>
                    </a:p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課</a:t>
                      </a:r>
                    </a:p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程</a:t>
                      </a: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j-ea"/>
                          <a:ea typeface="+mj-ea"/>
                        </a:rPr>
                        <a:t>開課學系</a:t>
                      </a: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j-ea"/>
                          <a:ea typeface="+mj-ea"/>
                        </a:rPr>
                        <a:t>課程名稱</a:t>
                      </a: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j-ea"/>
                          <a:ea typeface="+mj-ea"/>
                        </a:rPr>
                        <a:t>開課年級</a:t>
                      </a: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j-ea"/>
                          <a:ea typeface="+mj-ea"/>
                        </a:rPr>
                        <a:t>開課學期</a:t>
                      </a: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j-ea"/>
                          <a:ea typeface="+mj-ea"/>
                        </a:rPr>
                        <a:t>學分數</a:t>
                      </a: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kern="100" dirty="0" smtClean="0">
                          <a:effectLst/>
                          <a:latin typeface="+mj-ea"/>
                          <a:ea typeface="+mj-ea"/>
                        </a:rPr>
                        <a:t>備註</a:t>
                      </a:r>
                      <a:endParaRPr lang="zh-TW" sz="14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2170" marR="1217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07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effectLst/>
                          <a:latin typeface="+mj-ea"/>
                          <a:ea typeface="+mj-ea"/>
                        </a:rPr>
                        <a:t>中山大學</a:t>
                      </a:r>
                      <a:r>
                        <a:rPr lang="zh-TW" altLang="en-US" sz="1200" kern="100" baseline="0" dirty="0" smtClean="0">
                          <a:effectLst/>
                          <a:latin typeface="+mj-ea"/>
                          <a:ea typeface="+mj-ea"/>
                        </a:rPr>
                        <a:t>  </a:t>
                      </a:r>
                      <a:r>
                        <a:rPr lang="zh-TW" sz="1200" kern="100" dirty="0" smtClean="0">
                          <a:effectLst/>
                          <a:latin typeface="+mj-ea"/>
                          <a:ea typeface="+mj-ea"/>
                        </a:rPr>
                        <a:t>音樂</a:t>
                      </a:r>
                      <a:r>
                        <a:rPr lang="zh-TW" sz="1200" kern="100" dirty="0">
                          <a:effectLst/>
                          <a:latin typeface="+mj-ea"/>
                          <a:ea typeface="+mj-ea"/>
                        </a:rPr>
                        <a:t>學系</a:t>
                      </a: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+mj-ea"/>
                          <a:ea typeface="+mj-ea"/>
                        </a:rPr>
                        <a:t>合唱或合奏類課程</a:t>
                      </a: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 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 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2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effectLst/>
                          <a:latin typeface="+mj-ea"/>
                          <a:ea typeface="+mj-ea"/>
                        </a:rPr>
                        <a:t>可修習合奏、合唱、鋼琴合奏、弦樂</a:t>
                      </a:r>
                      <a:r>
                        <a:rPr lang="zh-TW" altLang="en-US" sz="1000" kern="100" smtClean="0">
                          <a:effectLst/>
                          <a:latin typeface="+mj-ea"/>
                          <a:ea typeface="+mj-ea"/>
                        </a:rPr>
                        <a:t>合奏、爵士</a:t>
                      </a:r>
                      <a:r>
                        <a:rPr lang="zh-TW" altLang="en-US" sz="1000" kern="100" dirty="0" smtClean="0">
                          <a:effectLst/>
                          <a:latin typeface="+mj-ea"/>
                          <a:ea typeface="+mj-ea"/>
                        </a:rPr>
                        <a:t>與流行樂團合奏等課程，</a:t>
                      </a:r>
                      <a:r>
                        <a:rPr kumimoji="0" lang="zh-TW" altLang="en-US" sz="10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修習</a:t>
                      </a:r>
                      <a:r>
                        <a:rPr lang="zh-TW" altLang="en-US" sz="1000" kern="100" dirty="0" smtClean="0">
                          <a:effectLst/>
                          <a:latin typeface="+mj-ea"/>
                          <a:ea typeface="+mj-ea"/>
                        </a:rPr>
                        <a:t>科目之認定由學程負責人認定</a:t>
                      </a:r>
                      <a:endParaRPr lang="zh-TW" sz="10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2170" marR="1217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effectLst/>
                          <a:latin typeface="+mj-ea"/>
                          <a:ea typeface="+mj-ea"/>
                        </a:rPr>
                        <a:t>中山大學</a:t>
                      </a:r>
                      <a:r>
                        <a:rPr lang="zh-TW" altLang="en-US" sz="1200" kern="100" baseline="0" dirty="0" smtClean="0">
                          <a:effectLst/>
                          <a:latin typeface="+mj-ea"/>
                          <a:ea typeface="+mj-ea"/>
                        </a:rPr>
                        <a:t>  </a:t>
                      </a:r>
                      <a:r>
                        <a:rPr lang="zh-TW" sz="1200" kern="100" dirty="0" smtClean="0">
                          <a:effectLst/>
                          <a:latin typeface="+mj-ea"/>
                          <a:ea typeface="+mj-ea"/>
                        </a:rPr>
                        <a:t>音樂</a:t>
                      </a:r>
                      <a:r>
                        <a:rPr lang="zh-TW" sz="1200" kern="100" dirty="0">
                          <a:effectLst/>
                          <a:latin typeface="+mj-ea"/>
                          <a:ea typeface="+mj-ea"/>
                        </a:rPr>
                        <a:t>學系</a:t>
                      </a: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+mj-ea"/>
                          <a:ea typeface="+mj-ea"/>
                        </a:rPr>
                        <a:t>即興音樂</a:t>
                      </a: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 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 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2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effectLst/>
                          <a:latin typeface="+mj-ea"/>
                          <a:ea typeface="+mj-ea"/>
                        </a:rPr>
                        <a:t>可修習鍵盤和聲</a:t>
                      </a:r>
                      <a:r>
                        <a:rPr lang="en-US" altLang="zh-TW" sz="1000" kern="100" dirty="0" smtClean="0"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lang="zh-TW" altLang="en-US" sz="1000" kern="100" dirty="0" smtClean="0">
                          <a:effectLst/>
                          <a:latin typeface="+mj-ea"/>
                          <a:ea typeface="+mj-ea"/>
                        </a:rPr>
                        <a:t>一</a:t>
                      </a:r>
                      <a:r>
                        <a:rPr lang="en-US" altLang="zh-TW" sz="1000" kern="100" dirty="0" smtClean="0">
                          <a:effectLst/>
                          <a:latin typeface="+mj-ea"/>
                          <a:ea typeface="+mj-ea"/>
                        </a:rPr>
                        <a:t>)</a:t>
                      </a:r>
                      <a:r>
                        <a:rPr lang="zh-TW" altLang="en-US" sz="1000" kern="100" dirty="0" smtClean="0">
                          <a:effectLst/>
                          <a:latin typeface="+mj-ea"/>
                          <a:ea typeface="+mj-ea"/>
                        </a:rPr>
                        <a:t>及鍵盤和聲</a:t>
                      </a:r>
                      <a:r>
                        <a:rPr lang="en-US" altLang="zh-TW" sz="1000" kern="100" dirty="0" smtClean="0"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lang="zh-TW" altLang="en-US" sz="1000" kern="100" dirty="0" smtClean="0">
                          <a:effectLst/>
                          <a:latin typeface="+mj-ea"/>
                          <a:ea typeface="+mj-ea"/>
                        </a:rPr>
                        <a:t>二</a:t>
                      </a:r>
                      <a:r>
                        <a:rPr lang="en-US" altLang="zh-TW" sz="1000" kern="100" dirty="0" smtClean="0">
                          <a:effectLst/>
                          <a:latin typeface="+mj-ea"/>
                          <a:ea typeface="+mj-ea"/>
                        </a:rPr>
                        <a:t>)</a:t>
                      </a:r>
                      <a:r>
                        <a:rPr lang="zh-TW" altLang="en-US" sz="1000" kern="100" dirty="0" smtClean="0">
                          <a:effectLst/>
                          <a:latin typeface="+mj-ea"/>
                          <a:ea typeface="+mj-ea"/>
                        </a:rPr>
                        <a:t>課程抵免</a:t>
                      </a:r>
                      <a:r>
                        <a:rPr kumimoji="0" lang="zh-TW" altLang="en-US" sz="10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修習</a:t>
                      </a:r>
                      <a:r>
                        <a:rPr lang="zh-TW" altLang="en-US" sz="1000" kern="100" dirty="0" smtClean="0">
                          <a:effectLst/>
                          <a:latin typeface="+mj-ea"/>
                          <a:ea typeface="+mj-ea"/>
                        </a:rPr>
                        <a:t>科目之認定由學程負責人認定</a:t>
                      </a:r>
                      <a:endParaRPr lang="zh-TW" sz="10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2170" marR="1217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effectLst/>
                          <a:latin typeface="+mj-ea"/>
                          <a:ea typeface="+mj-ea"/>
                        </a:rPr>
                        <a:t>中山大學</a:t>
                      </a:r>
                      <a:r>
                        <a:rPr lang="zh-TW" altLang="en-US" sz="1200" kern="100" baseline="0" dirty="0" smtClean="0">
                          <a:effectLst/>
                          <a:latin typeface="+mj-ea"/>
                          <a:ea typeface="+mj-ea"/>
                        </a:rPr>
                        <a:t>  </a:t>
                      </a:r>
                      <a:r>
                        <a:rPr lang="zh-TW" sz="1200" kern="100" dirty="0" smtClean="0">
                          <a:effectLst/>
                          <a:latin typeface="+mj-ea"/>
                          <a:ea typeface="+mj-ea"/>
                        </a:rPr>
                        <a:t>劇場</a:t>
                      </a:r>
                      <a:r>
                        <a:rPr lang="zh-TW" sz="1200" kern="100" dirty="0">
                          <a:effectLst/>
                          <a:latin typeface="+mj-ea"/>
                          <a:ea typeface="+mj-ea"/>
                        </a:rPr>
                        <a:t>藝術學系</a:t>
                      </a: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+mj-ea"/>
                          <a:ea typeface="+mj-ea"/>
                        </a:rPr>
                        <a:t>肢體開發</a:t>
                      </a:r>
                      <a:r>
                        <a:rPr lang="en-US" sz="1200" kern="100" dirty="0"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+mj-ea"/>
                          <a:ea typeface="+mj-ea"/>
                        </a:rPr>
                        <a:t>一</a:t>
                      </a:r>
                      <a:r>
                        <a:rPr lang="en-US" sz="1200" kern="100" dirty="0">
                          <a:effectLst/>
                          <a:latin typeface="+mj-ea"/>
                          <a:ea typeface="+mj-ea"/>
                        </a:rPr>
                        <a:t>)</a:t>
                      </a:r>
                      <a:endParaRPr lang="zh-TW" sz="12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2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2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2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zh-TW" sz="10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2170" marR="1217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66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effectLst/>
                          <a:latin typeface="+mj-ea"/>
                          <a:ea typeface="+mj-ea"/>
                        </a:rPr>
                        <a:t>中山大學</a:t>
                      </a:r>
                      <a:r>
                        <a:rPr lang="zh-TW" altLang="en-US" sz="1200" kern="100" baseline="0" dirty="0" smtClean="0">
                          <a:effectLst/>
                          <a:latin typeface="+mj-ea"/>
                          <a:ea typeface="+mj-ea"/>
                        </a:rPr>
                        <a:t>  </a:t>
                      </a:r>
                      <a:r>
                        <a:rPr lang="zh-TW" sz="1200" kern="100" dirty="0" smtClean="0">
                          <a:effectLst/>
                          <a:latin typeface="+mj-ea"/>
                          <a:ea typeface="+mj-ea"/>
                        </a:rPr>
                        <a:t>劇場</a:t>
                      </a:r>
                      <a:r>
                        <a:rPr lang="zh-TW" sz="1200" kern="100" dirty="0">
                          <a:effectLst/>
                          <a:latin typeface="+mj-ea"/>
                          <a:ea typeface="+mj-ea"/>
                        </a:rPr>
                        <a:t>藝術學系</a:t>
                      </a: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+mj-ea"/>
                          <a:ea typeface="+mj-ea"/>
                        </a:rPr>
                        <a:t>基礎發聲</a:t>
                      </a: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2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2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2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zh-TW" sz="10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2170" marR="1217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66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effectLst/>
                          <a:latin typeface="+mj-ea"/>
                          <a:ea typeface="+mj-ea"/>
                        </a:rPr>
                        <a:t>中山大學</a:t>
                      </a:r>
                      <a:r>
                        <a:rPr lang="zh-TW" altLang="en-US" sz="1200" kern="100" baseline="0" dirty="0" smtClean="0">
                          <a:effectLst/>
                          <a:latin typeface="+mj-ea"/>
                          <a:ea typeface="+mj-ea"/>
                        </a:rPr>
                        <a:t>  </a:t>
                      </a:r>
                      <a:r>
                        <a:rPr lang="zh-TW" sz="1200" kern="100" dirty="0" smtClean="0">
                          <a:effectLst/>
                          <a:latin typeface="+mj-ea"/>
                          <a:ea typeface="+mj-ea"/>
                        </a:rPr>
                        <a:t>劇場</a:t>
                      </a:r>
                      <a:r>
                        <a:rPr lang="zh-TW" sz="1200" kern="100" dirty="0">
                          <a:effectLst/>
                          <a:latin typeface="+mj-ea"/>
                          <a:ea typeface="+mj-ea"/>
                        </a:rPr>
                        <a:t>藝術學系</a:t>
                      </a: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+mj-ea"/>
                          <a:ea typeface="+mj-ea"/>
                        </a:rPr>
                        <a:t>兒童劇場</a:t>
                      </a: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2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4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2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2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zh-TW" sz="10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2170" marR="1217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66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effectLst/>
                          <a:latin typeface="+mj-ea"/>
                          <a:ea typeface="+mj-ea"/>
                        </a:rPr>
                        <a:t>中山大學</a:t>
                      </a:r>
                      <a:r>
                        <a:rPr lang="zh-TW" altLang="en-US" sz="1200" kern="100" baseline="0" dirty="0" smtClean="0">
                          <a:effectLst/>
                          <a:latin typeface="+mj-ea"/>
                          <a:ea typeface="+mj-ea"/>
                        </a:rPr>
                        <a:t>  </a:t>
                      </a:r>
                      <a:r>
                        <a:rPr lang="zh-TW" sz="1200" kern="100" dirty="0" smtClean="0">
                          <a:effectLst/>
                          <a:latin typeface="+mj-ea"/>
                          <a:ea typeface="+mj-ea"/>
                        </a:rPr>
                        <a:t>劇場</a:t>
                      </a:r>
                      <a:r>
                        <a:rPr lang="zh-TW" sz="1200" kern="100" dirty="0">
                          <a:effectLst/>
                          <a:latin typeface="+mj-ea"/>
                          <a:ea typeface="+mj-ea"/>
                        </a:rPr>
                        <a:t>藝術學系</a:t>
                      </a: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+mj-ea"/>
                          <a:ea typeface="+mj-ea"/>
                        </a:rPr>
                        <a:t>歌唱技巧</a:t>
                      </a:r>
                      <a:r>
                        <a:rPr lang="en-US" sz="1200" kern="100" dirty="0"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+mj-ea"/>
                          <a:ea typeface="+mj-ea"/>
                        </a:rPr>
                        <a:t>一</a:t>
                      </a:r>
                      <a:r>
                        <a:rPr lang="en-US" sz="1200" kern="100" dirty="0">
                          <a:effectLst/>
                          <a:latin typeface="+mj-ea"/>
                          <a:ea typeface="+mj-ea"/>
                        </a:rPr>
                        <a:t>)</a:t>
                      </a:r>
                      <a:endParaRPr lang="zh-TW" sz="12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2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2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2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effectLst/>
                          <a:latin typeface="+mj-ea"/>
                          <a:ea typeface="+mj-ea"/>
                        </a:rPr>
                        <a:t>可修習「歌唱技巧</a:t>
                      </a:r>
                      <a:r>
                        <a:rPr lang="en-US" altLang="zh-TW" sz="1000" kern="100" dirty="0" smtClean="0"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lang="zh-TW" altLang="en-US" sz="1000" kern="100" dirty="0" smtClean="0">
                          <a:effectLst/>
                          <a:latin typeface="+mj-ea"/>
                          <a:ea typeface="+mj-ea"/>
                        </a:rPr>
                        <a:t>二</a:t>
                      </a:r>
                      <a:r>
                        <a:rPr lang="en-US" altLang="zh-TW" sz="1000" kern="100" dirty="0" smtClean="0">
                          <a:effectLst/>
                          <a:latin typeface="+mj-ea"/>
                          <a:ea typeface="+mj-ea"/>
                        </a:rPr>
                        <a:t>)</a:t>
                      </a:r>
                      <a:r>
                        <a:rPr lang="zh-TW" altLang="en-US" sz="1000" kern="100" dirty="0" smtClean="0">
                          <a:effectLst/>
                          <a:latin typeface="+mj-ea"/>
                          <a:ea typeface="+mj-ea"/>
                        </a:rPr>
                        <a:t>」課程抵免，修習科目之認定由學程負責人認定</a:t>
                      </a:r>
                      <a:endParaRPr lang="zh-TW" sz="10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2170" marR="1217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566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+mj-ea"/>
                          <a:ea typeface="+mj-ea"/>
                        </a:rPr>
                        <a:t>心理學系</a:t>
                      </a: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+mj-ea"/>
                          <a:ea typeface="+mj-ea"/>
                        </a:rPr>
                        <a:t>遊戲治療</a:t>
                      </a: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2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2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2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2170" marR="1217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566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+mj-ea"/>
                          <a:ea typeface="+mj-ea"/>
                        </a:rPr>
                        <a:t>心理學系</a:t>
                      </a: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+mj-ea"/>
                          <a:ea typeface="+mj-ea"/>
                        </a:rPr>
                        <a:t>特殊兒童心理與教育</a:t>
                      </a: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2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2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2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2170" marR="1217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566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+mj-ea"/>
                          <a:ea typeface="+mj-ea"/>
                        </a:rPr>
                        <a:t>醫社系</a:t>
                      </a:r>
                      <a:endParaRPr lang="zh-TW" sz="12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+mj-ea"/>
                          <a:ea typeface="+mj-ea"/>
                        </a:rPr>
                        <a:t>諮商理論與技術</a:t>
                      </a:r>
                      <a:endParaRPr lang="zh-TW" sz="12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2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2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2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2170" marR="1217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566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醫社系</a:t>
                      </a:r>
                      <a:endParaRPr kumimoji="0" lang="zh-TW" altLang="zh-TW" sz="1200" kern="100" dirty="0" smtClean="0">
                        <a:solidFill>
                          <a:schemeClr val="dk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+mj-ea"/>
                          <a:ea typeface="+mj-ea"/>
                        </a:rPr>
                        <a:t>諮商理論與實務</a:t>
                      </a:r>
                      <a:endParaRPr lang="zh-TW" sz="12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2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2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2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2170" marR="1217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9566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+mj-ea"/>
                          <a:ea typeface="+mj-ea"/>
                        </a:rPr>
                        <a:t>護理學系</a:t>
                      </a:r>
                      <a:endParaRPr lang="zh-TW" sz="12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+mj-ea"/>
                          <a:ea typeface="+mj-ea"/>
                        </a:rPr>
                        <a:t>人類發展學</a:t>
                      </a:r>
                      <a:r>
                        <a:rPr lang="en-US" altLang="zh-TW" sz="1200" kern="100" dirty="0" smtClean="0"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lang="zh-TW" altLang="en-US" sz="1200" kern="100" dirty="0" smtClean="0">
                          <a:effectLst/>
                          <a:latin typeface="+mj-ea"/>
                          <a:ea typeface="+mj-ea"/>
                        </a:rPr>
                        <a:t>含實習</a:t>
                      </a:r>
                      <a:r>
                        <a:rPr lang="en-US" altLang="zh-TW" sz="1200" kern="100" dirty="0" smtClean="0">
                          <a:effectLst/>
                          <a:latin typeface="+mj-ea"/>
                          <a:ea typeface="+mj-ea"/>
                        </a:rPr>
                        <a:t>)</a:t>
                      </a:r>
                      <a:endParaRPr lang="zh-TW" sz="12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2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2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2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</a:t>
                      </a:r>
                      <a:endParaRPr kumimoji="0" lang="zh-TW" sz="12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2170" marR="1217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92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+mj-ea"/>
                          <a:ea typeface="+mj-ea"/>
                        </a:rPr>
                        <a:t>以上課程為學程選修課程，至少需選讀</a:t>
                      </a:r>
                      <a:r>
                        <a:rPr lang="en-US" sz="1200" kern="100" dirty="0">
                          <a:effectLst/>
                          <a:latin typeface="+mj-ea"/>
                          <a:ea typeface="+mj-ea"/>
                        </a:rPr>
                        <a:t>_</a:t>
                      </a:r>
                      <a:r>
                        <a:rPr lang="en-US" sz="1200" u="sng" kern="100" dirty="0">
                          <a:effectLst/>
                          <a:latin typeface="+mj-ea"/>
                          <a:ea typeface="+mj-ea"/>
                        </a:rPr>
                        <a:t>_2__</a:t>
                      </a:r>
                      <a:r>
                        <a:rPr lang="zh-TW" sz="1200" kern="100" dirty="0">
                          <a:effectLst/>
                          <a:latin typeface="+mj-ea"/>
                          <a:ea typeface="+mj-ea"/>
                        </a:rPr>
                        <a:t>學分</a:t>
                      </a:r>
                    </a:p>
                  </a:txBody>
                  <a:tcPr marL="12170" marR="1217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2170" marR="1217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152128">
                <a:tc gridSpan="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修讀條件與重要注意事項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：</a:t>
                      </a:r>
                      <a:endParaRPr kumimoji="0" lang="en-US" altLang="zh-TW" sz="1600" b="0" kern="100" dirty="0" smtClean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學分學程：總修讀學分數不得少於十六學分。學生所修習學分中</a:t>
                      </a:r>
                      <a:r>
                        <a:rPr kumimoji="0" lang="zh-TW" altLang="en-US" sz="1600" b="0" u="sng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應有六學分不屬於學生所屬主修、輔系、雙主修學系所開設必、選修科目</a:t>
                      </a:r>
                      <a:endParaRPr kumimoji="0" lang="en-US" altLang="zh-TW" sz="1600" b="0" u="sng" kern="100" dirty="0" smtClean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2170" marR="1217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2170" marR="1217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2170" marR="1217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395536" y="18601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藝術治療學程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330838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藝術治療微學程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0600570"/>
              </p:ext>
            </p:extLst>
          </p:nvPr>
        </p:nvGraphicFramePr>
        <p:xfrm>
          <a:off x="539552" y="1412776"/>
          <a:ext cx="8352930" cy="3960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8032">
                <a:tc rowSpan="10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050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050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en-US" sz="1050" kern="100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marL="0" algn="ctr" rtl="0" eaLnBrk="1" latinLnBrk="0" hangingPunct="1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altLang="en-US" sz="2000" b="1" kern="100" dirty="0" smtClean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核</a:t>
                      </a:r>
                      <a:endParaRPr kumimoji="0" lang="en-US" altLang="zh-TW" sz="2000" b="1" kern="100" dirty="0" smtClean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altLang="en-US" sz="2000" b="1" kern="100" dirty="0" smtClean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心</a:t>
                      </a:r>
                      <a:endParaRPr kumimoji="0" lang="en-US" altLang="zh-TW" sz="2000" b="1" kern="100" dirty="0" smtClean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altLang="zh-TW" sz="2000" b="1" kern="100" dirty="0" smtClean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課</a:t>
                      </a:r>
                      <a:endParaRPr kumimoji="0" lang="en-US" altLang="zh-TW" sz="2000" b="1" kern="100" dirty="0" smtClean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altLang="zh-TW" sz="2000" b="1" kern="100" dirty="0" smtClean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程</a:t>
                      </a:r>
                      <a:endParaRPr kumimoji="0" lang="zh-TW" altLang="zh-TW" sz="2000" b="1" kern="1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j-ea"/>
                          <a:ea typeface="+mj-ea"/>
                        </a:rPr>
                        <a:t>開課學系</a:t>
                      </a:r>
                      <a:endParaRPr lang="zh-TW" sz="12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j-ea"/>
                          <a:ea typeface="+mj-ea"/>
                        </a:rPr>
                        <a:t>課程名稱</a:t>
                      </a:r>
                      <a:endParaRPr lang="zh-TW" sz="12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j-ea"/>
                          <a:ea typeface="+mj-ea"/>
                        </a:rPr>
                        <a:t>開課年級</a:t>
                      </a:r>
                      <a:endParaRPr lang="zh-TW" sz="12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j-ea"/>
                          <a:ea typeface="+mj-ea"/>
                        </a:rPr>
                        <a:t>開課學期</a:t>
                      </a:r>
                      <a:endParaRPr lang="zh-TW" sz="12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j-ea"/>
                          <a:ea typeface="+mj-ea"/>
                        </a:rPr>
                        <a:t>學分數</a:t>
                      </a:r>
                      <a:endParaRPr lang="zh-TW" sz="12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j-ea"/>
                          <a:ea typeface="+mj-ea"/>
                        </a:rPr>
                        <a:t>備註</a:t>
                      </a:r>
                      <a:endParaRPr lang="zh-TW" sz="12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71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j-ea"/>
                          <a:ea typeface="+mj-ea"/>
                        </a:rPr>
                        <a:t>心理學系</a:t>
                      </a:r>
                      <a:endParaRPr lang="zh-TW" sz="12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j-ea"/>
                          <a:ea typeface="+mj-ea"/>
                        </a:rPr>
                        <a:t>變態心理學</a:t>
                      </a:r>
                      <a:endParaRPr lang="zh-TW" sz="12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effectLst/>
                          <a:latin typeface="+mj-ea"/>
                          <a:ea typeface="+mj-ea"/>
                        </a:rPr>
                        <a:t>3</a:t>
                      </a:r>
                      <a:endParaRPr lang="zh-TW" sz="11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+mj-ea"/>
                          <a:ea typeface="+mj-ea"/>
                        </a:rPr>
                        <a:t>2</a:t>
                      </a:r>
                      <a:endParaRPr lang="zh-TW" sz="11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+mj-ea"/>
                          <a:ea typeface="+mj-ea"/>
                        </a:rPr>
                        <a:t>3</a:t>
                      </a:r>
                      <a:endParaRPr lang="zh-TW" sz="11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zh-TW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71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j-ea"/>
                          <a:ea typeface="+mj-ea"/>
                        </a:rPr>
                        <a:t>心理學系</a:t>
                      </a:r>
                      <a:endParaRPr lang="zh-TW" sz="12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j-ea"/>
                          <a:ea typeface="+mj-ea"/>
                        </a:rPr>
                        <a:t>發展心理學</a:t>
                      </a:r>
                      <a:endParaRPr lang="zh-TW" sz="12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effectLst/>
                          <a:latin typeface="+mj-ea"/>
                          <a:ea typeface="+mj-ea"/>
                        </a:rPr>
                        <a:t>2</a:t>
                      </a:r>
                      <a:endParaRPr lang="zh-TW" sz="11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zh-TW" sz="11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+mj-ea"/>
                          <a:ea typeface="+mj-ea"/>
                        </a:rPr>
                        <a:t>3</a:t>
                      </a:r>
                      <a:endParaRPr lang="zh-TW" sz="11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40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sz="140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心理學系</a:t>
                      </a: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sz="140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臨床心理學導論</a:t>
                      </a: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+mj-ea"/>
                          <a:ea typeface="+mj-ea"/>
                        </a:rPr>
                        <a:t>3</a:t>
                      </a:r>
                      <a:endParaRPr lang="zh-TW" sz="11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zh-TW" sz="11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effectLst/>
                          <a:latin typeface="+mj-ea"/>
                          <a:ea typeface="+mj-ea"/>
                        </a:rPr>
                        <a:t>3</a:t>
                      </a:r>
                      <a:endParaRPr lang="zh-TW" sz="11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3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心理學系</a:t>
                      </a: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altLang="en-US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藝術治療</a:t>
                      </a:r>
                      <a:endParaRPr kumimoji="0" lang="zh-TW" sz="14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+mj-ea"/>
                          <a:ea typeface="+mj-ea"/>
                        </a:rPr>
                        <a:t>3</a:t>
                      </a:r>
                      <a:endParaRPr lang="zh-TW" sz="11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+mj-ea"/>
                          <a:ea typeface="+mj-ea"/>
                        </a:rPr>
                        <a:t>2</a:t>
                      </a:r>
                      <a:endParaRPr lang="zh-TW" sz="11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+mj-ea"/>
                          <a:ea typeface="+mj-ea"/>
                        </a:rPr>
                        <a:t>3</a:t>
                      </a:r>
                      <a:endParaRPr lang="zh-TW" sz="11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zh-TW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3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護理學系</a:t>
                      </a:r>
                      <a:endParaRPr kumimoji="0" lang="zh-TW" altLang="zh-TW" sz="1400" kern="100" dirty="0" smtClean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altLang="en-US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人類發展學</a:t>
                      </a:r>
                      <a:r>
                        <a:rPr kumimoji="0" lang="en-US" alt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kumimoji="0" lang="zh-TW" altLang="en-US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含實習</a:t>
                      </a:r>
                      <a:r>
                        <a:rPr kumimoji="0" lang="en-US" alt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endParaRPr kumimoji="0" lang="zh-TW" sz="14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zh-TW" sz="11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+mj-ea"/>
                          <a:ea typeface="+mj-ea"/>
                        </a:rPr>
                        <a:t>2</a:t>
                      </a:r>
                      <a:endParaRPr lang="zh-TW" sz="11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+mj-ea"/>
                          <a:ea typeface="+mj-ea"/>
                        </a:rPr>
                        <a:t>3</a:t>
                      </a:r>
                      <a:endParaRPr lang="zh-TW" sz="11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zh-TW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3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中山大學</a:t>
                      </a:r>
                      <a:r>
                        <a:rPr kumimoji="0" lang="zh-TW" altLang="en-US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r>
                        <a:rPr kumimoji="0" 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音樂</a:t>
                      </a:r>
                      <a:r>
                        <a:rPr kumimoji="0" lang="zh-TW" sz="140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學系</a:t>
                      </a: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sz="140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音樂心理學</a:t>
                      </a: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+mj-ea"/>
                          <a:ea typeface="+mj-ea"/>
                        </a:rPr>
                        <a:t>3</a:t>
                      </a:r>
                      <a:endParaRPr lang="zh-TW" sz="11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+mj-ea"/>
                          <a:ea typeface="+mj-ea"/>
                        </a:rPr>
                        <a:t>2</a:t>
                      </a:r>
                      <a:endParaRPr lang="zh-TW" sz="11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+mj-ea"/>
                          <a:ea typeface="+mj-ea"/>
                        </a:rPr>
                        <a:t>2</a:t>
                      </a:r>
                      <a:endParaRPr lang="zh-TW" sz="11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05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3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中山大學</a:t>
                      </a:r>
                      <a:r>
                        <a:rPr kumimoji="0" lang="zh-TW" altLang="en-US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r>
                        <a:rPr kumimoji="0" 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音樂學系</a:t>
                      </a:r>
                      <a:endParaRPr kumimoji="0" lang="zh-TW" sz="14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sz="140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音樂治療</a:t>
                      </a: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+mj-ea"/>
                          <a:ea typeface="+mj-ea"/>
                        </a:rPr>
                        <a:t>3</a:t>
                      </a:r>
                      <a:endParaRPr lang="zh-TW" sz="11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zh-TW" sz="11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+mj-ea"/>
                          <a:ea typeface="+mj-ea"/>
                        </a:rPr>
                        <a:t>2</a:t>
                      </a:r>
                      <a:endParaRPr lang="zh-TW" sz="11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05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9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中山大學</a:t>
                      </a:r>
                      <a:r>
                        <a:rPr kumimoji="0" lang="zh-TW" altLang="en-US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r>
                        <a:rPr kumimoji="0" 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劇場</a:t>
                      </a:r>
                      <a:r>
                        <a:rPr kumimoji="0" lang="zh-TW" sz="140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藝術學系</a:t>
                      </a: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kumimoji="0" lang="zh-TW" sz="140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戲劇</a:t>
                      </a:r>
                      <a:r>
                        <a:rPr kumimoji="0" 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治療</a:t>
                      </a:r>
                      <a:r>
                        <a:rPr kumimoji="0" lang="zh-TW" altLang="en-US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與</a:t>
                      </a:r>
                      <a:r>
                        <a:rPr kumimoji="0" lang="en-US" alt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PBT</a:t>
                      </a:r>
                      <a:r>
                        <a:rPr kumimoji="0" lang="zh-TW" altLang="en-US" sz="14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設計</a:t>
                      </a:r>
                      <a:endParaRPr kumimoji="0" lang="zh-TW" sz="14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+mj-ea"/>
                          <a:ea typeface="+mj-ea"/>
                        </a:rPr>
                        <a:t>3</a:t>
                      </a:r>
                      <a:endParaRPr lang="zh-TW" sz="11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zh-TW" sz="11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+mj-ea"/>
                          <a:ea typeface="+mj-ea"/>
                        </a:rPr>
                        <a:t>3</a:t>
                      </a:r>
                      <a:endParaRPr lang="zh-TW" sz="11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43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+mj-ea"/>
                          <a:ea typeface="+mj-ea"/>
                        </a:rPr>
                        <a:t>以上課程為學程核心課程，至少需選讀</a:t>
                      </a:r>
                      <a:r>
                        <a:rPr lang="en-US" sz="1200" kern="100" dirty="0" smtClean="0">
                          <a:effectLst/>
                          <a:latin typeface="+mj-ea"/>
                          <a:ea typeface="+mj-ea"/>
                        </a:rPr>
                        <a:t>_</a:t>
                      </a:r>
                      <a:r>
                        <a:rPr lang="en-US" sz="1200" u="sng" kern="100" dirty="0" smtClean="0">
                          <a:effectLst/>
                          <a:latin typeface="+mj-ea"/>
                          <a:ea typeface="+mj-ea"/>
                        </a:rPr>
                        <a:t>_</a:t>
                      </a:r>
                      <a:r>
                        <a:rPr lang="en-US" altLang="zh-TW" sz="1200" u="sng" kern="100" dirty="0" smtClean="0">
                          <a:effectLst/>
                          <a:latin typeface="+mj-ea"/>
                          <a:ea typeface="+mj-ea"/>
                        </a:rPr>
                        <a:t>8</a:t>
                      </a:r>
                      <a:r>
                        <a:rPr lang="en-US" sz="1200" u="sng" kern="100" dirty="0" smtClean="0">
                          <a:effectLst/>
                          <a:latin typeface="+mj-ea"/>
                          <a:ea typeface="+mj-ea"/>
                        </a:rPr>
                        <a:t>__</a:t>
                      </a:r>
                      <a:r>
                        <a:rPr lang="zh-TW" sz="1200" kern="100" dirty="0">
                          <a:effectLst/>
                          <a:latin typeface="+mj-ea"/>
                          <a:ea typeface="+mj-ea"/>
                        </a:rPr>
                        <a:t>學分</a:t>
                      </a:r>
                      <a:endParaRPr lang="zh-TW" sz="11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80120">
                <a:tc gridSpan="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zh-TW" altLang="zh-TW" sz="16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修讀條件與重要注意事項</a:t>
                      </a:r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：</a:t>
                      </a:r>
                      <a:endParaRPr kumimoji="0" lang="en-US" altLang="zh-TW" sz="1600" b="1" kern="100" dirty="0" smtClean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indent="0" algn="l" rtl="0" eaLnBrk="1" latinLnBrk="0" hangingPunct="1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微學程：總修讀學分數需達八學分。</a:t>
                      </a:r>
                      <a:r>
                        <a:rPr kumimoji="0" lang="zh-TW" altLang="en-US" sz="1600" b="0" u="sng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學生所修習學分中應有四學分不屬於學生所屬主修、輔系、雙主修學系所開設之必、選修科目。</a:t>
                      </a:r>
                      <a:endParaRPr kumimoji="0" lang="zh-TW" altLang="zh-TW" sz="1600" b="0" u="sng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39795" marR="3979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zh-TW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9795" marR="39795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416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龍騰四海">
  <a:themeElements>
    <a:clrScheme name="龍騰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439</TotalTime>
  <Words>705</Words>
  <Application>Microsoft Office PowerPoint</Application>
  <PresentationFormat>如螢幕大小 (4:3)</PresentationFormat>
  <Paragraphs>227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华文楷体</vt:lpstr>
      <vt:lpstr>微軟正黑體</vt:lpstr>
      <vt:lpstr>新細明體</vt:lpstr>
      <vt:lpstr>Arial</vt:lpstr>
      <vt:lpstr>Cambria</vt:lpstr>
      <vt:lpstr>Maiandra GD</vt:lpstr>
      <vt:lpstr>Wingdings 2</vt:lpstr>
      <vt:lpstr>龍騰四海</vt:lpstr>
      <vt:lpstr> 藝術治療學程</vt:lpstr>
      <vt:lpstr>PowerPoint 簡報</vt:lpstr>
      <vt:lpstr>PowerPoint 簡報</vt:lpstr>
      <vt:lpstr>PowerPoint 簡報</vt:lpstr>
      <vt:lpstr>藝術治療學程</vt:lpstr>
      <vt:lpstr>藝術治療學程</vt:lpstr>
      <vt:lpstr>藝術治療微學程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藝術治療學程</dc:title>
  <dc:creator>user</dc:creator>
  <cp:lastModifiedBy>root</cp:lastModifiedBy>
  <cp:revision>23</cp:revision>
  <dcterms:created xsi:type="dcterms:W3CDTF">2018-09-04T02:10:27Z</dcterms:created>
  <dcterms:modified xsi:type="dcterms:W3CDTF">2020-08-20T06:41:53Z</dcterms:modified>
</cp:coreProperties>
</file>