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87" r:id="rId3"/>
    <p:sldId id="293" r:id="rId4"/>
    <p:sldId id="284" r:id="rId5"/>
    <p:sldId id="299" r:id="rId6"/>
    <p:sldId id="294" r:id="rId7"/>
    <p:sldId id="296" r:id="rId8"/>
    <p:sldId id="292" r:id="rId9"/>
    <p:sldId id="295" r:id="rId10"/>
    <p:sldId id="29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00"/>
    <a:srgbClr val="2B4711"/>
    <a:srgbClr val="99CC00"/>
    <a:srgbClr val="66FF33"/>
    <a:srgbClr val="FF9999"/>
    <a:srgbClr val="FFCD2D"/>
    <a:srgbClr val="008000"/>
    <a:srgbClr val="003300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E5A3B-A5F6-43D1-B729-03EC4DA12F5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86EB851-3FB2-4F9D-84DB-608ACC787FDD}">
      <dgm:prSet phldrT="[文字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400" b="1" i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性別入門</a:t>
          </a:r>
        </a:p>
      </dgm:t>
    </dgm:pt>
    <dgm:pt modelId="{B8896102-CE83-4C74-95B6-9F59367525BA}" type="parTrans" cxnId="{A107021C-6E81-40FE-AEC5-D05FF3B4FE14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ABE331-58A6-44FE-B2A6-70A1274C4D86}" type="sibTrans" cxnId="{A107021C-6E81-40FE-AEC5-D05FF3B4FE14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F73137-7BA0-4B1D-B32F-1F5BDA08E95E}">
      <dgm:prSet phldrT="[文字]" custT="1"/>
      <dgm:spPr>
        <a:solidFill>
          <a:schemeClr val="accent5">
            <a:hueOff val="-2252848"/>
            <a:satOff val="-5806"/>
            <a:lumOff val="-3922"/>
            <a:alpha val="86000"/>
          </a:schemeClr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醫療</a:t>
          </a:r>
        </a:p>
      </dgm:t>
    </dgm:pt>
    <dgm:pt modelId="{CFEDB5EA-EC1C-4AE9-BD5F-0E5792BC4BD5}" type="parTrans" cxnId="{D9D78457-FBEB-41DA-8002-72563BC019F3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DBEC37-82B5-45FC-ACFC-6003D4DBA4C9}" type="sibTrans" cxnId="{D9D78457-FBEB-41DA-8002-72563BC019F3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F50F6D-DC7E-4E03-AD6A-69CAE3142B8C}">
      <dgm:prSet phldrT="[文字]" custT="1"/>
      <dgm:spPr>
        <a:solidFill>
          <a:schemeClr val="accent5">
            <a:hueOff val="-4505695"/>
            <a:satOff val="-11613"/>
            <a:lumOff val="-7843"/>
            <a:alpha val="74000"/>
          </a:schemeClr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</a:t>
          </a:r>
        </a:p>
      </dgm:t>
    </dgm:pt>
    <dgm:pt modelId="{F7403EC3-4411-464E-8C43-BE0E204802B3}" type="parTrans" cxnId="{1ABEFD9E-EBD3-43B7-9FD5-436D1B1190D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79454-BC19-4BA1-8442-12626BF1833F}" type="sibTrans" cxnId="{1ABEFD9E-EBD3-43B7-9FD5-436D1B1190D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3DAA11-A867-46BE-95DB-18E9EB3F29FF}">
      <dgm:prSet phldrT="[文字]" custT="1"/>
      <dgm:spPr>
        <a:solidFill>
          <a:schemeClr val="accent6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科技</a:t>
          </a:r>
        </a:p>
      </dgm:t>
    </dgm:pt>
    <dgm:pt modelId="{0716D515-7ABD-4275-B20C-016999537EC5}" type="parTrans" cxnId="{CD94BBD0-E9F4-4981-B818-CA17645F905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7A0525-A54F-4185-A900-46BBD3BC50C3}" type="sibTrans" cxnId="{CD94BBD0-E9F4-4981-B818-CA17645F905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2115C4-C0C0-40AB-8195-1CA245FA5816}" type="pres">
      <dgm:prSet presAssocID="{5A0E5A3B-A5F6-43D1-B729-03EC4DA12F5E}" presName="diagram" presStyleCnt="0">
        <dgm:presLayoutVars>
          <dgm:dir/>
          <dgm:resizeHandles val="exact"/>
        </dgm:presLayoutVars>
      </dgm:prSet>
      <dgm:spPr/>
    </dgm:pt>
    <dgm:pt modelId="{F1DAF384-8160-4CB6-9DFD-F48A492C8135}" type="pres">
      <dgm:prSet presAssocID="{486EB851-3FB2-4F9D-84DB-608ACC787FDD}" presName="node" presStyleLbl="node1" presStyleIdx="0" presStyleCnt="4" custLinFactNeighborX="-494" custLinFactNeighborY="-1413">
        <dgm:presLayoutVars>
          <dgm:bulletEnabled val="1"/>
        </dgm:presLayoutVars>
      </dgm:prSet>
      <dgm:spPr/>
    </dgm:pt>
    <dgm:pt modelId="{69445C77-385C-4D10-A44C-088EEE6982AB}" type="pres">
      <dgm:prSet presAssocID="{12ABE331-58A6-44FE-B2A6-70A1274C4D86}" presName="sibTrans" presStyleCnt="0"/>
      <dgm:spPr/>
    </dgm:pt>
    <dgm:pt modelId="{6EF99BE8-E552-4D80-BD17-AA4EB1FAB184}" type="pres">
      <dgm:prSet presAssocID="{B0F73137-7BA0-4B1D-B32F-1F5BDA08E95E}" presName="node" presStyleLbl="node1" presStyleIdx="1" presStyleCnt="4" custLinFactNeighborX="543" custLinFactNeighborY="1204">
        <dgm:presLayoutVars>
          <dgm:bulletEnabled val="1"/>
        </dgm:presLayoutVars>
      </dgm:prSet>
      <dgm:spPr/>
    </dgm:pt>
    <dgm:pt modelId="{18A3640C-DD18-416B-A8DC-6751ACF693B4}" type="pres">
      <dgm:prSet presAssocID="{0CDBEC37-82B5-45FC-ACFC-6003D4DBA4C9}" presName="sibTrans" presStyleCnt="0"/>
      <dgm:spPr/>
    </dgm:pt>
    <dgm:pt modelId="{E77E3F9A-66D8-4C37-BA36-863FE263D3D5}" type="pres">
      <dgm:prSet presAssocID="{78F50F6D-DC7E-4E03-AD6A-69CAE3142B8C}" presName="node" presStyleLbl="node1" presStyleIdx="2" presStyleCnt="4">
        <dgm:presLayoutVars>
          <dgm:bulletEnabled val="1"/>
        </dgm:presLayoutVars>
      </dgm:prSet>
      <dgm:spPr/>
    </dgm:pt>
    <dgm:pt modelId="{CABF0E48-3882-44B6-8071-5D70B6B25317}" type="pres">
      <dgm:prSet presAssocID="{F5279454-BC19-4BA1-8442-12626BF1833F}" presName="sibTrans" presStyleCnt="0"/>
      <dgm:spPr/>
    </dgm:pt>
    <dgm:pt modelId="{E5E44A8D-3A70-4DE8-B0F2-DB953E548F22}" type="pres">
      <dgm:prSet presAssocID="{B93DAA11-A867-46BE-95DB-18E9EB3F29FF}" presName="node" presStyleLbl="node1" presStyleIdx="3" presStyleCnt="4">
        <dgm:presLayoutVars>
          <dgm:bulletEnabled val="1"/>
        </dgm:presLayoutVars>
      </dgm:prSet>
      <dgm:spPr/>
    </dgm:pt>
  </dgm:ptLst>
  <dgm:cxnLst>
    <dgm:cxn modelId="{1D7B210A-610E-4FC5-9672-F74F0424072B}" type="presOf" srcId="{B0F73137-7BA0-4B1D-B32F-1F5BDA08E95E}" destId="{6EF99BE8-E552-4D80-BD17-AA4EB1FAB184}" srcOrd="0" destOrd="0" presId="urn:microsoft.com/office/officeart/2005/8/layout/default"/>
    <dgm:cxn modelId="{62660D12-4E4E-4B60-9FA1-9B3198CCBBEF}" type="presOf" srcId="{486EB851-3FB2-4F9D-84DB-608ACC787FDD}" destId="{F1DAF384-8160-4CB6-9DFD-F48A492C8135}" srcOrd="0" destOrd="0" presId="urn:microsoft.com/office/officeart/2005/8/layout/default"/>
    <dgm:cxn modelId="{DEAA121B-F225-4EF4-9D4B-E0147AD242AF}" type="presOf" srcId="{78F50F6D-DC7E-4E03-AD6A-69CAE3142B8C}" destId="{E77E3F9A-66D8-4C37-BA36-863FE263D3D5}" srcOrd="0" destOrd="0" presId="urn:microsoft.com/office/officeart/2005/8/layout/default"/>
    <dgm:cxn modelId="{A107021C-6E81-40FE-AEC5-D05FF3B4FE14}" srcId="{5A0E5A3B-A5F6-43D1-B729-03EC4DA12F5E}" destId="{486EB851-3FB2-4F9D-84DB-608ACC787FDD}" srcOrd="0" destOrd="0" parTransId="{B8896102-CE83-4C74-95B6-9F59367525BA}" sibTransId="{12ABE331-58A6-44FE-B2A6-70A1274C4D86}"/>
    <dgm:cxn modelId="{D0ACCC32-6B17-42B1-A80C-A4AC3AAF9DB4}" type="presOf" srcId="{5A0E5A3B-A5F6-43D1-B729-03EC4DA12F5E}" destId="{572115C4-C0C0-40AB-8195-1CA245FA5816}" srcOrd="0" destOrd="0" presId="urn:microsoft.com/office/officeart/2005/8/layout/default"/>
    <dgm:cxn modelId="{69EB3675-7AA5-4506-ACCA-E16537A12221}" type="presOf" srcId="{B93DAA11-A867-46BE-95DB-18E9EB3F29FF}" destId="{E5E44A8D-3A70-4DE8-B0F2-DB953E548F22}" srcOrd="0" destOrd="0" presId="urn:microsoft.com/office/officeart/2005/8/layout/default"/>
    <dgm:cxn modelId="{D9D78457-FBEB-41DA-8002-72563BC019F3}" srcId="{5A0E5A3B-A5F6-43D1-B729-03EC4DA12F5E}" destId="{B0F73137-7BA0-4B1D-B32F-1F5BDA08E95E}" srcOrd="1" destOrd="0" parTransId="{CFEDB5EA-EC1C-4AE9-BD5F-0E5792BC4BD5}" sibTransId="{0CDBEC37-82B5-45FC-ACFC-6003D4DBA4C9}"/>
    <dgm:cxn modelId="{1ABEFD9E-EBD3-43B7-9FD5-436D1B1190DB}" srcId="{5A0E5A3B-A5F6-43D1-B729-03EC4DA12F5E}" destId="{78F50F6D-DC7E-4E03-AD6A-69CAE3142B8C}" srcOrd="2" destOrd="0" parTransId="{F7403EC3-4411-464E-8C43-BE0E204802B3}" sibTransId="{F5279454-BC19-4BA1-8442-12626BF1833F}"/>
    <dgm:cxn modelId="{CD94BBD0-E9F4-4981-B818-CA17645F905B}" srcId="{5A0E5A3B-A5F6-43D1-B729-03EC4DA12F5E}" destId="{B93DAA11-A867-46BE-95DB-18E9EB3F29FF}" srcOrd="3" destOrd="0" parTransId="{0716D515-7ABD-4275-B20C-016999537EC5}" sibTransId="{F57A0525-A54F-4185-A900-46BBD3BC50C3}"/>
    <dgm:cxn modelId="{CF72A7BC-9581-4292-A50C-88FE65D15673}" type="presParOf" srcId="{572115C4-C0C0-40AB-8195-1CA245FA5816}" destId="{F1DAF384-8160-4CB6-9DFD-F48A492C8135}" srcOrd="0" destOrd="0" presId="urn:microsoft.com/office/officeart/2005/8/layout/default"/>
    <dgm:cxn modelId="{F85A1773-82D2-4ECE-A709-92DB4E314D79}" type="presParOf" srcId="{572115C4-C0C0-40AB-8195-1CA245FA5816}" destId="{69445C77-385C-4D10-A44C-088EEE6982AB}" srcOrd="1" destOrd="0" presId="urn:microsoft.com/office/officeart/2005/8/layout/default"/>
    <dgm:cxn modelId="{84EC297A-2E4B-4A58-97AF-2485899416ED}" type="presParOf" srcId="{572115C4-C0C0-40AB-8195-1CA245FA5816}" destId="{6EF99BE8-E552-4D80-BD17-AA4EB1FAB184}" srcOrd="2" destOrd="0" presId="urn:microsoft.com/office/officeart/2005/8/layout/default"/>
    <dgm:cxn modelId="{B0A16A0A-A96D-4402-A1B5-2C90A78FC8B3}" type="presParOf" srcId="{572115C4-C0C0-40AB-8195-1CA245FA5816}" destId="{18A3640C-DD18-416B-A8DC-6751ACF693B4}" srcOrd="3" destOrd="0" presId="urn:microsoft.com/office/officeart/2005/8/layout/default"/>
    <dgm:cxn modelId="{A6FBAF12-6D15-44E7-B86E-C47EBDE1B612}" type="presParOf" srcId="{572115C4-C0C0-40AB-8195-1CA245FA5816}" destId="{E77E3F9A-66D8-4C37-BA36-863FE263D3D5}" srcOrd="4" destOrd="0" presId="urn:microsoft.com/office/officeart/2005/8/layout/default"/>
    <dgm:cxn modelId="{23B369F5-2792-4A49-AF89-D94782AB0BA4}" type="presParOf" srcId="{572115C4-C0C0-40AB-8195-1CA245FA5816}" destId="{CABF0E48-3882-44B6-8071-5D70B6B25317}" srcOrd="5" destOrd="0" presId="urn:microsoft.com/office/officeart/2005/8/layout/default"/>
    <dgm:cxn modelId="{A5A7369B-F97E-423A-A7F0-C7E233B6CD82}" type="presParOf" srcId="{572115C4-C0C0-40AB-8195-1CA245FA5816}" destId="{E5E44A8D-3A70-4DE8-B0F2-DB953E548F2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AF384-8160-4CB6-9DFD-F48A492C8135}">
      <dsp:nvSpPr>
        <dsp:cNvPr id="0" name=""/>
        <dsp:cNvSpPr/>
      </dsp:nvSpPr>
      <dsp:spPr>
        <a:xfrm>
          <a:off x="0" y="29315"/>
          <a:ext cx="1886255" cy="11317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i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性別入門</a:t>
          </a:r>
        </a:p>
      </dsp:txBody>
      <dsp:txXfrm>
        <a:off x="0" y="29315"/>
        <a:ext cx="1886255" cy="1131753"/>
      </dsp:txXfrm>
    </dsp:sp>
    <dsp:sp modelId="{6EF99BE8-E552-4D80-BD17-AA4EB1FAB184}">
      <dsp:nvSpPr>
        <dsp:cNvPr id="0" name=""/>
        <dsp:cNvSpPr/>
      </dsp:nvSpPr>
      <dsp:spPr>
        <a:xfrm>
          <a:off x="2075847" y="58932"/>
          <a:ext cx="1886255" cy="1131753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 val="8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醫療</a:t>
          </a:r>
        </a:p>
      </dsp:txBody>
      <dsp:txXfrm>
        <a:off x="2075847" y="58932"/>
        <a:ext cx="1886255" cy="1131753"/>
      </dsp:txXfrm>
    </dsp:sp>
    <dsp:sp modelId="{E77E3F9A-66D8-4C37-BA36-863FE263D3D5}">
      <dsp:nvSpPr>
        <dsp:cNvPr id="0" name=""/>
        <dsp:cNvSpPr/>
      </dsp:nvSpPr>
      <dsp:spPr>
        <a:xfrm>
          <a:off x="483" y="1365685"/>
          <a:ext cx="1886255" cy="1131753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</a:t>
          </a:r>
        </a:p>
      </dsp:txBody>
      <dsp:txXfrm>
        <a:off x="483" y="1365685"/>
        <a:ext cx="1886255" cy="1131753"/>
      </dsp:txXfrm>
    </dsp:sp>
    <dsp:sp modelId="{E5E44A8D-3A70-4DE8-B0F2-DB953E548F22}">
      <dsp:nvSpPr>
        <dsp:cNvPr id="0" name=""/>
        <dsp:cNvSpPr/>
      </dsp:nvSpPr>
      <dsp:spPr>
        <a:xfrm>
          <a:off x="2075364" y="1365685"/>
          <a:ext cx="1886255" cy="1131753"/>
        </a:xfrm>
        <a:prstGeom prst="rect">
          <a:avLst/>
        </a:prstGeom>
        <a:solidFill>
          <a:schemeClr val="accent6">
            <a:lumMod val="60000"/>
            <a:lumOff val="4000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科技</a:t>
          </a:r>
        </a:p>
      </dsp:txBody>
      <dsp:txXfrm>
        <a:off x="2075364" y="1365685"/>
        <a:ext cx="1886255" cy="1131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7C8B4-E35F-4EC6-A3FF-62CD1F153247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5DFFF-E686-4F5F-AC74-B4CA820F58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27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DFFF-E686-4F5F-AC74-B4CA820F589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57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DFFF-E686-4F5F-AC74-B4CA820F589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14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58767-BAFA-4ADB-8216-1669A7495064}" type="datetimeFigureOut">
              <a:rPr lang="zh-TW" altLang="en-US" smtClean="0"/>
              <a:pPr/>
              <a:t>2021/7/12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ender@kmu.edu.tw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facebook.com/kmugender" TargetMode="External"/><Relationship Id="rId4" Type="http://schemas.openxmlformats.org/officeDocument/2006/relationships/hyperlink" Target="http://gigs.kmu.edu.tw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gs.kmu.edu.tw/index.php/zh-TW/%E5%85%AC%E5%91%8A%E4%BA%8B%E9%A0%85/%E6%8B%9B%E7%94%9F%E8%A8%8A%E6%81%AF#%E8%AE%80%E6%80%A7%E5%88%A5%E6%9C%89%E4%BB%80%E9%BA%BC%E7%94%A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23224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zh-TW" alt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  <a:t>性別與醫療</a:t>
            </a:r>
            <a:br>
              <a:rPr lang="en-US" altLang="zh-TW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</a:br>
            <a:r>
              <a:rPr lang="zh-TW" alt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  <a:t>微學程</a:t>
            </a:r>
          </a:p>
        </p:txBody>
      </p:sp>
      <p:sp>
        <p:nvSpPr>
          <p:cNvPr id="16" name="副標題 2"/>
          <p:cNvSpPr txBox="1">
            <a:spLocks/>
          </p:cNvSpPr>
          <p:nvPr/>
        </p:nvSpPr>
        <p:spPr>
          <a:xfrm>
            <a:off x="539552" y="299695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sz="4400" b="1" dirty="0">
              <a:solidFill>
                <a:srgbClr val="2B471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85359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83372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聯絡我們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581752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zh-TW" altLang="en-US" b="1" dirty="0">
                <a:latin typeface="+mj-ea"/>
                <a:ea typeface="+mj-ea"/>
              </a:rPr>
              <a:t>學程負責人：胡郁盈所長</a:t>
            </a:r>
            <a:endParaRPr lang="en-US" altLang="zh-TW" b="1" dirty="0"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b="1" dirty="0">
                <a:latin typeface="+mj-ea"/>
                <a:ea typeface="+mj-ea"/>
              </a:rPr>
              <a:t>行政聯絡窗口： 林雅芳組員</a:t>
            </a:r>
            <a:endParaRPr lang="en-US" altLang="zh-TW" b="1" dirty="0"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dirty="0">
                <a:latin typeface="+mj-ea"/>
                <a:ea typeface="+mj-ea"/>
              </a:rPr>
              <a:t>電話：</a:t>
            </a:r>
            <a:r>
              <a:rPr lang="en-US" altLang="zh-TW" dirty="0">
                <a:latin typeface="+mj-ea"/>
                <a:ea typeface="+mj-ea"/>
              </a:rPr>
              <a:t>07-3121101</a:t>
            </a:r>
            <a:r>
              <a:rPr lang="zh-TW" altLang="en-US" dirty="0">
                <a:latin typeface="+mj-ea"/>
                <a:ea typeface="+mj-ea"/>
              </a:rPr>
              <a:t> 轉</a:t>
            </a:r>
            <a:r>
              <a:rPr lang="en-US" altLang="zh-TW" dirty="0">
                <a:latin typeface="+mj-ea"/>
                <a:ea typeface="+mj-ea"/>
              </a:rPr>
              <a:t>2204</a:t>
            </a:r>
            <a:r>
              <a:rPr lang="zh-TW" altLang="en-US" dirty="0">
                <a:latin typeface="+mj-ea"/>
                <a:ea typeface="+mj-ea"/>
              </a:rPr>
              <a:t> 再轉</a:t>
            </a:r>
            <a:r>
              <a:rPr lang="en-US" altLang="zh-TW" dirty="0">
                <a:latin typeface="+mj-ea"/>
                <a:ea typeface="+mj-ea"/>
              </a:rPr>
              <a:t>860</a:t>
            </a:r>
          </a:p>
          <a:p>
            <a:pPr>
              <a:buClrTx/>
            </a:pPr>
            <a:r>
              <a:rPr lang="en-US" altLang="zh-TW" dirty="0">
                <a:latin typeface="+mj-ea"/>
                <a:ea typeface="+mj-ea"/>
              </a:rPr>
              <a:t>E-mail</a:t>
            </a:r>
            <a:r>
              <a:rPr lang="zh-TW" altLang="en-US" dirty="0">
                <a:latin typeface="+mj-ea"/>
                <a:ea typeface="+mj-ea"/>
              </a:rPr>
              <a:t>：</a:t>
            </a:r>
            <a:r>
              <a:rPr lang="en-US" altLang="zh-TW" u="sng" dirty="0">
                <a:solidFill>
                  <a:srgbClr val="002060"/>
                </a:solidFill>
                <a:latin typeface="+mj-ea"/>
                <a:ea typeface="+mj-ea"/>
                <a:hlinkClick r:id="rId3"/>
              </a:rPr>
              <a:t>gender@kmu.edu.tw</a:t>
            </a:r>
            <a:endParaRPr lang="en-US" altLang="zh-TW" u="sng" dirty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dirty="0">
                <a:latin typeface="+mj-ea"/>
                <a:ea typeface="+mj-ea"/>
              </a:rPr>
              <a:t>高醫大性別所網頁：</a:t>
            </a:r>
            <a:r>
              <a:rPr lang="en-US" altLang="zh-TW" u="sng" dirty="0">
                <a:solidFill>
                  <a:srgbClr val="002060"/>
                </a:solidFill>
                <a:latin typeface="+mj-ea"/>
                <a:ea typeface="+mj-ea"/>
                <a:hlinkClick r:id="rId4"/>
              </a:rPr>
              <a:t>http://gigs.kmu.edu.tw/</a:t>
            </a:r>
            <a:endParaRPr lang="en-US" altLang="zh-TW" u="sng" dirty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dirty="0">
                <a:latin typeface="+mj-ea"/>
                <a:ea typeface="+mj-ea"/>
              </a:rPr>
              <a:t>臉書搜尋：</a:t>
            </a:r>
            <a:r>
              <a:rPr lang="zh-TW" altLang="en-US" dirty="0">
                <a:solidFill>
                  <a:srgbClr val="002060"/>
                </a:solidFill>
                <a:latin typeface="+mj-ea"/>
                <a:ea typeface="+mj-ea"/>
              </a:rPr>
              <a:t>「高雄醫學大學性別研究所」</a:t>
            </a:r>
            <a:r>
              <a:rPr lang="en-US" altLang="zh-TW" dirty="0">
                <a:solidFill>
                  <a:srgbClr val="002060"/>
                </a:solidFill>
                <a:latin typeface="+mj-ea"/>
                <a:ea typeface="+mj-ea"/>
                <a:hlinkClick r:id="rId5"/>
              </a:rPr>
              <a:t>https://www.facebook.com/kmugender</a:t>
            </a:r>
            <a:endParaRPr lang="en-US" altLang="zh-TW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836278"/>
            <a:ext cx="610364" cy="6103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738082"/>
            <a:ext cx="610364" cy="61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 txBox="1">
            <a:spLocks/>
          </p:cNvSpPr>
          <p:nvPr/>
        </p:nvSpPr>
        <p:spPr>
          <a:xfrm>
            <a:off x="525125" y="80310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solidFill>
                  <a:srgbClr val="C00000"/>
                </a:solidFill>
              </a:rPr>
              <a:t>學程宗旨</a:t>
            </a:r>
          </a:p>
        </p:txBody>
      </p:sp>
      <p:sp>
        <p:nvSpPr>
          <p:cNvPr id="9" name="內容版面配置區 1"/>
          <p:cNvSpPr txBox="1">
            <a:spLocks/>
          </p:cNvSpPr>
          <p:nvPr/>
        </p:nvSpPr>
        <p:spPr>
          <a:xfrm>
            <a:off x="525125" y="2171258"/>
            <a:ext cx="8229600" cy="36456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>
                <a:latin typeface="+mj-ea"/>
                <a:ea typeface="+mj-ea"/>
              </a:rPr>
              <a:t>將性別觀點融入醫療與健康照顧領域，培育學生於生物醫學與健康照顧的知識基礎之上，看見性別議題與健康和社會之相關聯性。</a:t>
            </a:r>
            <a:endParaRPr lang="en-US" altLang="zh-TW" sz="4000" dirty="0">
              <a:latin typeface="+mj-ea"/>
              <a:ea typeface="+mj-ea"/>
            </a:endParaRPr>
          </a:p>
        </p:txBody>
      </p:sp>
      <p:sp>
        <p:nvSpPr>
          <p:cNvPr id="4" name="綵帶 (向上) 3"/>
          <p:cNvSpPr/>
          <p:nvPr/>
        </p:nvSpPr>
        <p:spPr>
          <a:xfrm>
            <a:off x="2339752" y="5240862"/>
            <a:ext cx="4680520" cy="576064"/>
          </a:xfrm>
          <a:prstGeom prst="ribbon2">
            <a:avLst>
              <a:gd name="adj1" fmla="val 16667"/>
              <a:gd name="adj2" fmla="val 6866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zh-TW" altLang="en-US" sz="2800" dirty="0">
                <a:latin typeface="+mj-ea"/>
                <a:hlinkClick r:id="rId2"/>
              </a:rPr>
              <a:t>讀性別有什麼用</a:t>
            </a:r>
            <a:endParaRPr lang="zh-TW" altLang="en-US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7095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934" y="620688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修讀對象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35934" y="1932045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4000" dirty="0"/>
              <a:t>大學部及碩士班學生</a:t>
            </a:r>
            <a:endParaRPr lang="en-US" altLang="zh-TW" sz="40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35934" y="30689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solidFill>
                  <a:srgbClr val="C00000"/>
                </a:solidFill>
              </a:rPr>
              <a:t>預定招收人數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62743" y="4380317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4000" dirty="0"/>
              <a:t>合計</a:t>
            </a:r>
            <a:r>
              <a:rPr lang="en-US" altLang="zh-TW" sz="4000" dirty="0"/>
              <a:t>20</a:t>
            </a:r>
            <a:r>
              <a:rPr lang="zh-TW" altLang="en-US" sz="4000" dirty="0"/>
              <a:t>人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2637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C00000"/>
                </a:solidFill>
              </a:rPr>
              <a:t>學程特色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888" y="176142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/>
              <a:t>兼具醫療、健康、性別與人文社會等元素的跨領域微學程。</a:t>
            </a:r>
            <a:endParaRPr kumimoji="1" lang="en-US" altLang="zh-TW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/>
              <a:t>教材以社會熱門議題作素材，融入性別觀點，討論性別與身體政治、多元性別與醫療、性別與照顧工作、高齡化與健康等議題的性別觀點。</a:t>
            </a:r>
            <a:endParaRPr kumimoji="1" lang="en-US" altLang="zh-TW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/>
              <a:t>探討醫療科技如何影響了社會大眾的性別化身體經驗。</a:t>
            </a:r>
            <a:endParaRPr kumimoji="1" lang="en-US" altLang="zh-TW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/>
              <a:t>引導同學反思自己的性別身體認知經驗，創造自我性別身體論述，並深度理解科技產品形塑日常生活經驗的重要性。</a:t>
            </a:r>
            <a:endParaRPr kumimoji="1" lang="en-US" altLang="zh-TW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/>
              <a:t>修畢學分將具有性別意識及對生物醫學、健康照護等議題產生醫療社會學觀點的能力。</a:t>
            </a:r>
          </a:p>
        </p:txBody>
      </p:sp>
    </p:spTree>
    <p:extLst>
      <p:ext uri="{BB962C8B-B14F-4D97-AF65-F5344CB8AC3E}">
        <p14:creationId xmlns:p14="http://schemas.microsoft.com/office/powerpoint/2010/main" val="364611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向右箭號 19"/>
          <p:cNvSpPr/>
          <p:nvPr/>
        </p:nvSpPr>
        <p:spPr>
          <a:xfrm>
            <a:off x="546790" y="4641419"/>
            <a:ext cx="8489706" cy="156300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9E2E8A-A15A-6F4F-A8FD-FF540F9FE2BD}"/>
              </a:ext>
            </a:extLst>
          </p:cNvPr>
          <p:cNvSpPr/>
          <p:nvPr/>
        </p:nvSpPr>
        <p:spPr>
          <a:xfrm>
            <a:off x="588576" y="2094141"/>
            <a:ext cx="3284559" cy="2568102"/>
          </a:xfrm>
          <a:prstGeom prst="rect">
            <a:avLst/>
          </a:prstGeom>
          <a:solidFill>
            <a:srgbClr val="FFDA66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流程圖: 替代程序 2"/>
          <p:cNvSpPr/>
          <p:nvPr/>
        </p:nvSpPr>
        <p:spPr>
          <a:xfrm>
            <a:off x="546788" y="2198817"/>
            <a:ext cx="3449148" cy="235875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性別、醫療與健康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性別、醫療與社會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性別與科技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090712" y="1268760"/>
            <a:ext cx="1716708" cy="6816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選修課程</a:t>
            </a: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1238111056"/>
              </p:ext>
            </p:extLst>
          </p:nvPr>
        </p:nvGraphicFramePr>
        <p:xfrm>
          <a:off x="4090712" y="2094141"/>
          <a:ext cx="3962103" cy="254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圓角矩形 8"/>
          <p:cNvSpPr/>
          <p:nvPr/>
        </p:nvSpPr>
        <p:spPr>
          <a:xfrm>
            <a:off x="615558" y="1268760"/>
            <a:ext cx="1716708" cy="6816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核心課程</a:t>
            </a:r>
          </a:p>
        </p:txBody>
      </p:sp>
      <p:grpSp>
        <p:nvGrpSpPr>
          <p:cNvPr id="11" name="群組 10"/>
          <p:cNvGrpSpPr/>
          <p:nvPr/>
        </p:nvGrpSpPr>
        <p:grpSpPr>
          <a:xfrm>
            <a:off x="6671676" y="4600667"/>
            <a:ext cx="2101958" cy="1948823"/>
            <a:chOff x="3584878" y="590587"/>
            <a:chExt cx="1382874" cy="1948823"/>
          </a:xfrm>
        </p:grpSpPr>
        <p:sp>
          <p:nvSpPr>
            <p:cNvPr id="18" name="矩形 17"/>
            <p:cNvSpPr/>
            <p:nvPr/>
          </p:nvSpPr>
          <p:spPr>
            <a:xfrm>
              <a:off x="3942841" y="847410"/>
              <a:ext cx="1024911" cy="1692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文字方塊 18"/>
            <p:cNvSpPr txBox="1"/>
            <p:nvPr/>
          </p:nvSpPr>
          <p:spPr>
            <a:xfrm>
              <a:off x="3584878" y="590587"/>
              <a:ext cx="739940" cy="169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培植科技運用能力</a:t>
              </a:r>
              <a:endParaRPr lang="zh-TW" altLang="en-US" b="1" dirty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32247" y="4662241"/>
            <a:ext cx="2156822" cy="2088771"/>
            <a:chOff x="2113995" y="450639"/>
            <a:chExt cx="2365183" cy="2088771"/>
          </a:xfrm>
        </p:grpSpPr>
        <p:sp>
          <p:nvSpPr>
            <p:cNvPr id="16" name="矩形 15"/>
            <p:cNvSpPr/>
            <p:nvPr/>
          </p:nvSpPr>
          <p:spPr>
            <a:xfrm>
              <a:off x="2113995" y="847410"/>
              <a:ext cx="1377236" cy="1692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文字方塊 16"/>
            <p:cNvSpPr txBox="1"/>
            <p:nvPr/>
          </p:nvSpPr>
          <p:spPr>
            <a:xfrm>
              <a:off x="2946917" y="450639"/>
              <a:ext cx="1532261" cy="169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培養性別研究之跨域專長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220141" y="4662243"/>
            <a:ext cx="3728925" cy="2050429"/>
            <a:chOff x="461311" y="488981"/>
            <a:chExt cx="4516200" cy="2050429"/>
          </a:xfrm>
        </p:grpSpPr>
        <p:sp>
          <p:nvSpPr>
            <p:cNvPr id="14" name="矩形 13"/>
            <p:cNvSpPr/>
            <p:nvPr/>
          </p:nvSpPr>
          <p:spPr>
            <a:xfrm>
              <a:off x="461311" y="847410"/>
              <a:ext cx="1377236" cy="1692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文字方塊 14"/>
            <p:cNvSpPr txBox="1"/>
            <p:nvPr/>
          </p:nvSpPr>
          <p:spPr>
            <a:xfrm>
              <a:off x="3117863" y="488981"/>
              <a:ext cx="1859648" cy="169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性別分析能力帶來就業優勢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1" name="標題 1"/>
          <p:cNvSpPr>
            <a:spLocks noGrp="1"/>
          </p:cNvSpPr>
          <p:nvPr>
            <p:ph type="title"/>
          </p:nvPr>
        </p:nvSpPr>
        <p:spPr>
          <a:xfrm>
            <a:off x="544034" y="44624"/>
            <a:ext cx="8229600" cy="1035899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C00000"/>
                </a:solidFill>
              </a:rPr>
              <a:t>課程架構</a:t>
            </a:r>
          </a:p>
        </p:txBody>
      </p:sp>
    </p:spTree>
    <p:extLst>
      <p:ext uri="{BB962C8B-B14F-4D97-AF65-F5344CB8AC3E}">
        <p14:creationId xmlns:p14="http://schemas.microsoft.com/office/powerpoint/2010/main" val="40188704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0876" y="404664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完成學程條件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90876" y="1757129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FF0000"/>
                </a:solidFill>
              </a:rPr>
              <a:t>（最低）修習</a:t>
            </a:r>
            <a:r>
              <a:rPr lang="en-US" altLang="zh-TW" sz="3200" b="1" dirty="0">
                <a:solidFill>
                  <a:srgbClr val="FF0000"/>
                </a:solidFill>
              </a:rPr>
              <a:t>6</a:t>
            </a:r>
            <a:r>
              <a:rPr lang="zh-TW" altLang="en-US" sz="3200" b="1" dirty="0">
                <a:solidFill>
                  <a:srgbClr val="FF0000"/>
                </a:solidFill>
              </a:rPr>
              <a:t>學分，修畢</a:t>
            </a:r>
            <a:r>
              <a:rPr lang="en-US" altLang="zh-TW" sz="3200" b="1" dirty="0">
                <a:solidFill>
                  <a:srgbClr val="FF0000"/>
                </a:solidFill>
              </a:rPr>
              <a:t>3</a:t>
            </a:r>
            <a:r>
              <a:rPr lang="zh-TW" altLang="en-US" sz="3200" b="1" dirty="0">
                <a:solidFill>
                  <a:srgbClr val="FF0000"/>
                </a:solidFill>
              </a:rPr>
              <a:t>門課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dirty="0"/>
              <a:t>大學部課程達</a:t>
            </a:r>
            <a:r>
              <a:rPr lang="en-US" altLang="zh-TW" sz="3200" dirty="0"/>
              <a:t>60</a:t>
            </a:r>
            <a:r>
              <a:rPr lang="zh-TW" altLang="en-US" sz="3200" dirty="0"/>
              <a:t>分以上、碩士班課程達</a:t>
            </a:r>
            <a:r>
              <a:rPr lang="en-US" altLang="zh-TW" sz="3200" dirty="0"/>
              <a:t>70</a:t>
            </a:r>
            <a:r>
              <a:rPr lang="zh-TW" altLang="en-US" sz="3200" dirty="0"/>
              <a:t>分以上者為通過。</a:t>
            </a:r>
            <a:endParaRPr lang="en-US" altLang="zh-TW" sz="32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dirty="0"/>
              <a:t>學生所修習學分中應有</a:t>
            </a:r>
            <a:r>
              <a:rPr lang="en-US" altLang="zh-TW" sz="3200" dirty="0"/>
              <a:t>4</a:t>
            </a:r>
            <a:r>
              <a:rPr lang="zh-TW" altLang="en-US" sz="3200" dirty="0"/>
              <a:t>學分不屬於學生所屬主修、輔系、雙主修學系所開設之必、選修科目。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dirty="0"/>
              <a:t>於申請微學程起至畢業之前修畢課程，核發</a:t>
            </a:r>
            <a:r>
              <a:rPr lang="zh-TW" altLang="en-US" sz="3200" b="1" dirty="0">
                <a:solidFill>
                  <a:srgbClr val="D00000"/>
                </a:solidFill>
              </a:rPr>
              <a:t>「性別與醫療微學程」證明書</a:t>
            </a:r>
            <a:r>
              <a:rPr lang="zh-TW" altLang="en-US" sz="3200" dirty="0"/>
              <a:t>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24369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課程規劃表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92614"/>
              </p:ext>
            </p:extLst>
          </p:nvPr>
        </p:nvGraphicFramePr>
        <p:xfrm>
          <a:off x="0" y="764712"/>
          <a:ext cx="9144000" cy="6093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9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09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開課學系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課程名稱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學分數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開課年級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學期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備註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44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</a:rPr>
                        <a:t>核心課程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性別、醫療與健康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限大三</a:t>
                      </a:r>
                      <a:endParaRPr lang="en-US" altLang="zh-TW" sz="1400" b="1" kern="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以上選讀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性別與科技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1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醫學社會學與社會工作學系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性別、醫療與社會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1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</a:rPr>
                        <a:t>醫學社會學與社會工作學系</a:t>
                      </a:r>
                      <a:endParaRPr lang="zh-TW" alt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600" b="1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科技與性別化創新</a:t>
                      </a:r>
                      <a:endParaRPr kumimoji="0" lang="zh-TW" sz="1600" b="1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下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至少需選讀</a:t>
                      </a:r>
                      <a:r>
                        <a:rPr lang="en-US" sz="1600" b="1" u="sng" kern="100" dirty="0">
                          <a:solidFill>
                            <a:srgbClr val="FF0000"/>
                          </a:solidFill>
                          <a:effectLst/>
                        </a:rPr>
                        <a:t>_2_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學分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44">
                <a:tc rowSpan="1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</a:rPr>
                        <a:t>選修課程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性別、敘說與療癒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限大三</a:t>
                      </a:r>
                      <a:endParaRPr lang="en-US" altLang="zh-TW" sz="1400" b="1" kern="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以上選讀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工作、身體與時空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高齡長期照護碩士學位學程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高齡長期照護特論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高齡長期照護碩士學位學程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長期照護政策與法規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55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醫學社會學與社會工作學系</a:t>
                      </a:r>
                      <a:r>
                        <a:rPr kumimoji="0" lang="zh-TW" alt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碩士班</a:t>
                      </a:r>
                      <a:endParaRPr kumimoji="0" lang="zh-TW" alt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6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醫療、科技與社會專題討論</a:t>
                      </a: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心理學系</a:t>
                      </a: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6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數位生活記錄</a:t>
                      </a: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effectLst/>
                          <a:latin typeface="Times New Roman"/>
                          <a:ea typeface="新細明體"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醫學系</a:t>
                      </a: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醫療社會學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護理學系</a:t>
                      </a: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長期照顧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通識教育中心</a:t>
                      </a: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性別與健康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4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通識教育中心</a:t>
                      </a: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身體、醫療科技與社會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38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至少需選讀</a:t>
                      </a:r>
                      <a:r>
                        <a:rPr lang="en-US" sz="1600" b="1" u="sng" kern="100" dirty="0">
                          <a:solidFill>
                            <a:srgbClr val="FF0000"/>
                          </a:solidFill>
                          <a:effectLst/>
                        </a:rPr>
                        <a:t>_4_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學分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87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6997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合作學系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63495" y="1668354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600" dirty="0"/>
              <a:t>主負責單位：性別研究所</a:t>
            </a:r>
            <a:endParaRPr lang="en-US" altLang="zh-TW" sz="36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600" dirty="0"/>
              <a:t>合辦單位：</a:t>
            </a:r>
            <a:endParaRPr lang="en-US" altLang="zh-TW" sz="3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/>
              <a:t>醫學社會學與社會工作學系</a:t>
            </a:r>
            <a:endParaRPr lang="en-US" altLang="zh-TW" sz="3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/>
              <a:t>心理學系</a:t>
            </a:r>
            <a:endParaRPr lang="en-US" altLang="zh-TW" sz="3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/>
              <a:t>醫學系</a:t>
            </a:r>
            <a:endParaRPr lang="en-US" altLang="zh-TW" sz="3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/>
              <a:t>護理學系</a:t>
            </a:r>
            <a:endParaRPr lang="en-US" altLang="zh-TW" sz="3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/>
              <a:t>高齡長期照護碩士學位學程</a:t>
            </a:r>
            <a:endParaRPr lang="en-US" altLang="zh-TW" sz="3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/>
              <a:t>通識教育中心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98291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學程師資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52893"/>
              </p:ext>
            </p:extLst>
          </p:nvPr>
        </p:nvGraphicFramePr>
        <p:xfrm>
          <a:off x="179512" y="1268760"/>
          <a:ext cx="8784978" cy="4584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7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4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所屬系所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職 稱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姓名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專長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授課科目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副教授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林津如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性別與文化、創傷與療癒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性別、敘說與療癒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副教授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胡郁盈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全球化、身體與科技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身體、醫療科技與社會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助理教授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余貞誼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性別與科技、性別與健康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性別、醫療與健康</a:t>
                      </a:r>
                      <a:endParaRPr lang="en-US" altLang="zh-TW" sz="1600" b="1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性別與科技</a:t>
                      </a:r>
                      <a:endParaRPr lang="en-US" altLang="zh-TW" sz="1600" b="1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性別與健康</a:t>
                      </a:r>
                      <a:endParaRPr lang="en-US" altLang="zh-TW" sz="1600" b="1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</a:rPr>
                        <a:t>科技與性別化創新</a:t>
                      </a:r>
                      <a:endParaRPr lang="en-US" altLang="zh-TW" sz="1600" b="1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</a:rPr>
                        <a:t>數位生活記錄</a:t>
                      </a: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600" b="1" kern="0" dirty="0">
                          <a:effectLst/>
                        </a:rPr>
                        <a:t>副</a:t>
                      </a:r>
                      <a:r>
                        <a:rPr lang="zh-TW" sz="1600" b="1" kern="0" dirty="0">
                          <a:effectLst/>
                        </a:rPr>
                        <a:t>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李淑君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女性主義理論、醫療文學與社會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性別、醫療與社會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醫學社會學與社會工作學系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邱大昕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</a:rPr>
                        <a:t>科技與社會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</a:rPr>
                        <a:t>醫療、科技與社會專題討論</a:t>
                      </a: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醫學系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0" dirty="0">
                          <a:effectLst/>
                        </a:rPr>
                        <a:t>楊仁宏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0" dirty="0">
                          <a:effectLst/>
                        </a:rPr>
                        <a:t>皮膚學科、醫學教育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醫療社會學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護理學系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助理教授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林佳儒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effectLst/>
                        </a:rPr>
                        <a:t>長期照護、文化與健康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長期照顧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1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高齡長期照護碩士學位學程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助理教授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陳昱名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effectLst/>
                        </a:rPr>
                        <a:t>性別與長照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長期照護政策與法規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高齡長期照護特論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955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832</Words>
  <Application>Microsoft Office PowerPoint</Application>
  <PresentationFormat>如螢幕大小 (4:3)</PresentationFormat>
  <Paragraphs>193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BiauKai</vt:lpstr>
      <vt:lpstr>微軟正黑體</vt:lpstr>
      <vt:lpstr>新細明體</vt:lpstr>
      <vt:lpstr>Arial</vt:lpstr>
      <vt:lpstr>Calibri</vt:lpstr>
      <vt:lpstr>Times New Roman</vt:lpstr>
      <vt:lpstr>Verdana</vt:lpstr>
      <vt:lpstr>Wingdings</vt:lpstr>
      <vt:lpstr>Wingdings 2</vt:lpstr>
      <vt:lpstr>流線</vt:lpstr>
      <vt:lpstr>性別與醫療 微學程</vt:lpstr>
      <vt:lpstr>PowerPoint 簡報</vt:lpstr>
      <vt:lpstr>修讀對象</vt:lpstr>
      <vt:lpstr>學程特色</vt:lpstr>
      <vt:lpstr>課程架構</vt:lpstr>
      <vt:lpstr>完成學程條件</vt:lpstr>
      <vt:lpstr>課程規劃表</vt:lpstr>
      <vt:lpstr>合作學系</vt:lpstr>
      <vt:lpstr>學程師資</vt:lpstr>
      <vt:lpstr>聯絡我們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高雄醫學大學性別研究所</dc:title>
  <dc:creator>Sharon</dc:creator>
  <cp:lastModifiedBy>Admin</cp:lastModifiedBy>
  <cp:revision>218</cp:revision>
  <dcterms:created xsi:type="dcterms:W3CDTF">2013-04-02T05:22:03Z</dcterms:created>
  <dcterms:modified xsi:type="dcterms:W3CDTF">2021-07-12T02:43:54Z</dcterms:modified>
</cp:coreProperties>
</file>